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9" r:id="rId1"/>
  </p:sldMasterIdLst>
  <p:notesMasterIdLst>
    <p:notesMasterId r:id="rId19"/>
  </p:notesMasterIdLst>
  <p:sldIdLst>
    <p:sldId id="276" r:id="rId2"/>
    <p:sldId id="259" r:id="rId3"/>
    <p:sldId id="270" r:id="rId4"/>
    <p:sldId id="271" r:id="rId5"/>
    <p:sldId id="266" r:id="rId6"/>
    <p:sldId id="257" r:id="rId7"/>
    <p:sldId id="269" r:id="rId8"/>
    <p:sldId id="260" r:id="rId9"/>
    <p:sldId id="261" r:id="rId10"/>
    <p:sldId id="262" r:id="rId11"/>
    <p:sldId id="263" r:id="rId12"/>
    <p:sldId id="265" r:id="rId13"/>
    <p:sldId id="273" r:id="rId14"/>
    <p:sldId id="272" r:id="rId15"/>
    <p:sldId id="268" r:id="rId16"/>
    <p:sldId id="267" r:id="rId17"/>
    <p:sldId id="27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04"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www.youtube.com/watch?v=qeNoqS6AccA"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youtube.com/watch?v=qeNoqS6Acc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8654D-B91C-4F8A-9A82-7EB26C2F85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AE9F24-25DB-415D-B351-395B80097DB8}">
      <dgm:prSet custT="1"/>
      <dgm:spPr>
        <a:noFill/>
        <a:ln>
          <a:noFill/>
        </a:ln>
      </dgm:spPr>
      <dgm:t>
        <a:bodyPr/>
        <a:lstStyle/>
        <a:p>
          <a:pPr algn="ctr" rtl="0"/>
          <a:r>
            <a:rPr lang="en-US" sz="1800" b="1" i="0" dirty="0" smtClean="0">
              <a:hlinkClick xmlns:r="http://schemas.openxmlformats.org/officeDocument/2006/relationships" r:id="rId1"/>
            </a:rPr>
            <a:t>www.youtube.com/watch?v=qeNoqS6AccA</a:t>
          </a:r>
          <a:endParaRPr lang="en-US" sz="1800" b="1" dirty="0">
            <a:solidFill>
              <a:srgbClr val="002060"/>
            </a:solidFill>
          </a:endParaRPr>
        </a:p>
      </dgm:t>
    </dgm:pt>
    <dgm:pt modelId="{4FC26AFC-1C0F-403A-A006-A4ADD1667E8D}" type="parTrans" cxnId="{E9B6B0F9-02CC-4425-B486-4EE851F82EE9}">
      <dgm:prSet/>
      <dgm:spPr/>
      <dgm:t>
        <a:bodyPr/>
        <a:lstStyle/>
        <a:p>
          <a:endParaRPr lang="en-US"/>
        </a:p>
      </dgm:t>
    </dgm:pt>
    <dgm:pt modelId="{787A7EF1-B213-4024-9776-6D8E435887AA}" type="sibTrans" cxnId="{E9B6B0F9-02CC-4425-B486-4EE851F82EE9}">
      <dgm:prSet/>
      <dgm:spPr/>
      <dgm:t>
        <a:bodyPr/>
        <a:lstStyle/>
        <a:p>
          <a:endParaRPr lang="en-US"/>
        </a:p>
      </dgm:t>
    </dgm:pt>
    <dgm:pt modelId="{29699A40-4520-4E08-9268-80AF7F553D6C}" type="pres">
      <dgm:prSet presAssocID="{63C8654D-B91C-4F8A-9A82-7EB26C2F85A7}" presName="linear" presStyleCnt="0">
        <dgm:presLayoutVars>
          <dgm:animLvl val="lvl"/>
          <dgm:resizeHandles val="exact"/>
        </dgm:presLayoutVars>
      </dgm:prSet>
      <dgm:spPr/>
      <dgm:t>
        <a:bodyPr/>
        <a:lstStyle/>
        <a:p>
          <a:endParaRPr lang="en-US"/>
        </a:p>
      </dgm:t>
    </dgm:pt>
    <dgm:pt modelId="{7527814B-F6DE-42EA-AA92-C11FA77D3527}" type="pres">
      <dgm:prSet presAssocID="{0AAE9F24-25DB-415D-B351-395B80097DB8}" presName="parentText" presStyleLbl="node1" presStyleIdx="0" presStyleCnt="1" custScaleY="307052" custLinFactY="-20294" custLinFactNeighborY="-100000">
        <dgm:presLayoutVars>
          <dgm:chMax val="0"/>
          <dgm:bulletEnabled val="1"/>
        </dgm:presLayoutVars>
      </dgm:prSet>
      <dgm:spPr/>
      <dgm:t>
        <a:bodyPr/>
        <a:lstStyle/>
        <a:p>
          <a:endParaRPr lang="en-US"/>
        </a:p>
      </dgm:t>
    </dgm:pt>
  </dgm:ptLst>
  <dgm:cxnLst>
    <dgm:cxn modelId="{C401AA13-DFD0-4180-B47D-DBC6A159F49D}" type="presOf" srcId="{63C8654D-B91C-4F8A-9A82-7EB26C2F85A7}" destId="{29699A40-4520-4E08-9268-80AF7F553D6C}" srcOrd="0" destOrd="0" presId="urn:microsoft.com/office/officeart/2005/8/layout/vList2"/>
    <dgm:cxn modelId="{E9B6B0F9-02CC-4425-B486-4EE851F82EE9}" srcId="{63C8654D-B91C-4F8A-9A82-7EB26C2F85A7}" destId="{0AAE9F24-25DB-415D-B351-395B80097DB8}" srcOrd="0" destOrd="0" parTransId="{4FC26AFC-1C0F-403A-A006-A4ADD1667E8D}" sibTransId="{787A7EF1-B213-4024-9776-6D8E435887AA}"/>
    <dgm:cxn modelId="{E3E67950-0736-4401-86C5-47DF27A5DA80}" type="presOf" srcId="{0AAE9F24-25DB-415D-B351-395B80097DB8}" destId="{7527814B-F6DE-42EA-AA92-C11FA77D3527}" srcOrd="0" destOrd="0" presId="urn:microsoft.com/office/officeart/2005/8/layout/vList2"/>
    <dgm:cxn modelId="{946107C3-AFB5-4001-BB9B-A83F5C7B36AD}" type="presParOf" srcId="{29699A40-4520-4E08-9268-80AF7F553D6C}" destId="{7527814B-F6DE-42EA-AA92-C11FA77D3527}"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27814B-F6DE-42EA-AA92-C11FA77D3527}">
      <dsp:nvSpPr>
        <dsp:cNvPr id="0" name=""/>
        <dsp:cNvSpPr/>
      </dsp:nvSpPr>
      <dsp:spPr>
        <a:xfrm>
          <a:off x="0" y="253"/>
          <a:ext cx="4572000" cy="699855"/>
        </a:xfrm>
        <a:prstGeom prst="roundRect">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kern="1200" dirty="0" smtClean="0">
              <a:hlinkClick xmlns:r="http://schemas.openxmlformats.org/officeDocument/2006/relationships" r:id="rId1"/>
            </a:rPr>
            <a:t>www.youtube.com/watch?v=qeNoqS6AccA</a:t>
          </a:r>
          <a:endParaRPr lang="en-US" sz="1800" b="1" kern="1200" dirty="0">
            <a:solidFill>
              <a:srgbClr val="002060"/>
            </a:solidFill>
          </a:endParaRPr>
        </a:p>
      </dsp:txBody>
      <dsp:txXfrm>
        <a:off x="0" y="253"/>
        <a:ext cx="4572000" cy="6998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B11C83-7407-4E69-A276-4C2559240525}" type="slidenum">
              <a:rPr lang="en-US"/>
              <a:pPr/>
              <a:t>‹#›</a:t>
            </a:fld>
            <a:endParaRPr lang="en-US"/>
          </a:p>
        </p:txBody>
      </p:sp>
    </p:spTree>
    <p:extLst>
      <p:ext uri="{BB962C8B-B14F-4D97-AF65-F5344CB8AC3E}">
        <p14:creationId xmlns="" xmlns:p14="http://schemas.microsoft.com/office/powerpoint/2010/main" val="31253546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9937B-A6BD-4776-B884-88B9B9BEE0D5}"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smtClean="0"/>
          </a:p>
          <a:p>
            <a:r>
              <a:rPr lang="en-US" dirty="0" smtClean="0"/>
              <a:t>Presenter</a:t>
            </a:r>
            <a:r>
              <a:rPr lang="en-US" baseline="0" dirty="0" smtClean="0"/>
              <a:t> Notes: </a:t>
            </a:r>
            <a:r>
              <a:rPr lang="en-US" dirty="0" smtClean="0"/>
              <a:t>(Remember</a:t>
            </a:r>
            <a:r>
              <a:rPr lang="en-US" baseline="0" dirty="0" smtClean="0"/>
              <a:t> to highlight that we are a workgroup of professionals and citizens interested in advancing services and public awareness of the important of early childhood education with no formal budget</a:t>
            </a:r>
            <a:r>
              <a:rPr lang="en-US" dirty="0" smtClean="0"/>
              <a:t> )</a:t>
            </a:r>
            <a:endParaRPr lang="en-US" dirty="0"/>
          </a:p>
        </p:txBody>
      </p:sp>
    </p:spTree>
    <p:extLst>
      <p:ext uri="{BB962C8B-B14F-4D97-AF65-F5344CB8AC3E}">
        <p14:creationId xmlns="" xmlns:p14="http://schemas.microsoft.com/office/powerpoint/2010/main" val="247657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4B48E-410B-4C8D-8EE3-D25101A566D1}" type="slidenum">
              <a:rPr lang="en-US"/>
              <a:pPr/>
              <a:t>10</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32312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20938-4996-4741-AAA6-B854A4F53800}" type="slidenum">
              <a:rPr lang="en-US"/>
              <a:pPr/>
              <a:t>11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42696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61626-7715-4BEA-AB21-CB8B8D985639}" type="slidenum">
              <a:rPr lang="en-US"/>
              <a:pPr/>
              <a:t>12</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173191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0E390-28FD-4019-9CBF-8D03ECCA5E5B}" type="slidenum">
              <a:rPr lang="en-US"/>
              <a:pPr/>
              <a:t>13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smtClean="0"/>
              <a:t>Presenter Notes:</a:t>
            </a:r>
            <a:endParaRPr lang="en-US" baseline="0" dirty="0" smtClean="0"/>
          </a:p>
          <a:p>
            <a:r>
              <a:rPr lang="en-US" baseline="0" dirty="0" smtClean="0"/>
              <a:t>Also, for reference, </a:t>
            </a:r>
            <a:r>
              <a:rPr lang="en-US" sz="1200" b="0" kern="1200" dirty="0" smtClean="0">
                <a:solidFill>
                  <a:schemeClr val="tx1"/>
                </a:solidFill>
                <a:effectLst/>
                <a:latin typeface="Arial" charset="0"/>
                <a:ea typeface="+mn-ea"/>
                <a:cs typeface="+mn-cs"/>
              </a:rPr>
              <a:t>Tish </a:t>
            </a:r>
            <a:r>
              <a:rPr lang="en-US" sz="1200" b="0" kern="1200" dirty="0" err="1" smtClean="0">
                <a:solidFill>
                  <a:schemeClr val="tx1"/>
                </a:solidFill>
                <a:effectLst/>
                <a:latin typeface="Arial" charset="0"/>
                <a:ea typeface="+mn-ea"/>
                <a:cs typeface="+mn-cs"/>
              </a:rPr>
              <a:t>Iorio</a:t>
            </a:r>
            <a:r>
              <a:rPr lang="en-US" sz="1200" b="0" kern="1200" baseline="0" dirty="0" smtClean="0">
                <a:solidFill>
                  <a:schemeClr val="tx1"/>
                </a:solidFill>
                <a:effectLst/>
                <a:latin typeface="Arial" charset="0"/>
                <a:ea typeface="+mn-ea"/>
                <a:cs typeface="+mn-cs"/>
              </a:rPr>
              <a:t>  is the contact and coordinator of the </a:t>
            </a:r>
            <a:r>
              <a:rPr lang="en-US" sz="1200" b="0" kern="1200" baseline="0" dirty="0" err="1" smtClean="0">
                <a:solidFill>
                  <a:schemeClr val="tx1"/>
                </a:solidFill>
                <a:effectLst/>
                <a:latin typeface="Arial" charset="0"/>
                <a:ea typeface="+mn-ea"/>
                <a:cs typeface="+mn-cs"/>
              </a:rPr>
              <a:t>Doswell</a:t>
            </a:r>
            <a:r>
              <a:rPr lang="en-US" sz="1200" b="0" kern="1200" baseline="0" dirty="0" smtClean="0">
                <a:solidFill>
                  <a:schemeClr val="tx1"/>
                </a:solidFill>
                <a:effectLst/>
                <a:latin typeface="Arial" charset="0"/>
                <a:ea typeface="+mn-ea"/>
                <a:cs typeface="+mn-cs"/>
              </a:rPr>
              <a:t> program 227-2036.  She only has 7 children as of Aug 2017,  would love to serve more in </a:t>
            </a:r>
            <a:r>
              <a:rPr lang="en-US" sz="1200" b="0" kern="1200" baseline="0" dirty="0" err="1" smtClean="0">
                <a:solidFill>
                  <a:schemeClr val="tx1"/>
                </a:solidFill>
                <a:effectLst/>
                <a:latin typeface="Arial" charset="0"/>
                <a:ea typeface="+mn-ea"/>
                <a:cs typeface="+mn-cs"/>
              </a:rPr>
              <a:t>Doswell</a:t>
            </a:r>
            <a:r>
              <a:rPr lang="en-US" sz="1200" b="0" kern="1200" baseline="0" dirty="0" smtClean="0">
                <a:solidFill>
                  <a:schemeClr val="tx1"/>
                </a:solidFill>
                <a:effectLst/>
                <a:latin typeface="Arial" charset="0"/>
                <a:ea typeface="+mn-ea"/>
                <a:cs typeface="+mn-cs"/>
              </a:rPr>
              <a:t> zip.</a:t>
            </a:r>
            <a:endParaRPr lang="en-US" b="0" dirty="0"/>
          </a:p>
        </p:txBody>
      </p:sp>
    </p:spTree>
    <p:extLst>
      <p:ext uri="{BB962C8B-B14F-4D97-AF65-F5344CB8AC3E}">
        <p14:creationId xmlns="" xmlns:p14="http://schemas.microsoft.com/office/powerpoint/2010/main" val="3500711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0E390-28FD-4019-9CBF-8D03ECCA5E5B}" type="slidenum">
              <a:rPr lang="en-US"/>
              <a:pPr/>
              <a:t>14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smtClean="0"/>
              <a:t>Presenter Notes:</a:t>
            </a:r>
            <a:r>
              <a:rPr lang="en-US" baseline="0" dirty="0" smtClean="0"/>
              <a:t>  To make this a reality we need the following, track the children you have, the system ships the books for you. could be the same contact for multiple roles. Registrations are online or written form. Website has a log to track the children you are serving.  The system sends the books and keeps up with their age and appropriate titles that are sent and when they graduate.  We can help with the training,  Ms. </a:t>
            </a:r>
            <a:r>
              <a:rPr lang="en-US" baseline="0" dirty="0" err="1" smtClean="0"/>
              <a:t>Iorio</a:t>
            </a:r>
            <a:r>
              <a:rPr lang="en-US" baseline="0" dirty="0" smtClean="0"/>
              <a:t> offered to assist with this.</a:t>
            </a:r>
            <a:endParaRPr lang="en-US" dirty="0"/>
          </a:p>
        </p:txBody>
      </p:sp>
    </p:spTree>
    <p:extLst>
      <p:ext uri="{BB962C8B-B14F-4D97-AF65-F5344CB8AC3E}">
        <p14:creationId xmlns="" xmlns:p14="http://schemas.microsoft.com/office/powerpoint/2010/main" val="104613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7EB48-50A9-4ACB-9856-D0DDCC082036}" type="slidenum">
              <a:rPr lang="en-US"/>
              <a:pPr/>
              <a:t>15</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smtClean="0"/>
              <a:t>Presenter</a:t>
            </a:r>
            <a:r>
              <a:rPr lang="en-US" baseline="0" dirty="0" smtClean="0"/>
              <a:t> Notes:  Closing –Questions?  Hope that you will join us to make an impact in the lives of each child we can reach to share the love of reading.</a:t>
            </a:r>
            <a:endParaRPr lang="en-US" dirty="0"/>
          </a:p>
        </p:txBody>
      </p:sp>
    </p:spTree>
    <p:extLst>
      <p:ext uri="{BB962C8B-B14F-4D97-AF65-F5344CB8AC3E}">
        <p14:creationId xmlns="" xmlns:p14="http://schemas.microsoft.com/office/powerpoint/2010/main" val="4247899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523F9-C610-4F4E-8373-33E4F04CC716}" type="slidenum">
              <a:rPr lang="en-US"/>
              <a:pPr/>
              <a:t>16</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smtClean="0"/>
              <a:t>EXTRA</a:t>
            </a:r>
            <a:r>
              <a:rPr lang="en-US" baseline="0" dirty="0" smtClean="0"/>
              <a:t> SLIDE AS EXAMPLE OF HERNDON’S Project</a:t>
            </a:r>
            <a:endParaRPr lang="en-US" dirty="0"/>
          </a:p>
        </p:txBody>
      </p:sp>
    </p:spTree>
    <p:extLst>
      <p:ext uri="{BB962C8B-B14F-4D97-AF65-F5344CB8AC3E}">
        <p14:creationId xmlns="" xmlns:p14="http://schemas.microsoft.com/office/powerpoint/2010/main" val="373085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0E390-28FD-4019-9CBF-8D03ECCA5E5B}" type="slidenum">
              <a:rPr lang="en-US"/>
              <a:pPr/>
              <a:t>17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smtClean="0"/>
              <a:t>Presenter Notes:</a:t>
            </a:r>
            <a:r>
              <a:rPr lang="en-US" baseline="0" dirty="0" smtClean="0"/>
              <a:t>  We need the stats on what the projections of program costs would be!!!  We can add here.</a:t>
            </a:r>
          </a:p>
        </p:txBody>
      </p:sp>
    </p:spTree>
    <p:extLst>
      <p:ext uri="{BB962C8B-B14F-4D97-AF65-F5344CB8AC3E}">
        <p14:creationId xmlns="" xmlns:p14="http://schemas.microsoft.com/office/powerpoint/2010/main" val="306330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9937B-A6BD-4776-B884-88B9B9BEE0D5}"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smtClean="0"/>
          </a:p>
          <a:p>
            <a:r>
              <a:rPr lang="en-US" dirty="0" smtClean="0"/>
              <a:t>Presenter</a:t>
            </a:r>
            <a:r>
              <a:rPr lang="en-US" baseline="0" dirty="0" smtClean="0"/>
              <a:t> Notes: Quick Introduction About the Council </a:t>
            </a:r>
            <a:r>
              <a:rPr lang="en-US" dirty="0" smtClean="0"/>
              <a:t>(Remember</a:t>
            </a:r>
            <a:r>
              <a:rPr lang="en-US" baseline="0" dirty="0" smtClean="0"/>
              <a:t> to highlight that we are a workgroup of professionals and citizens interested in advancing services and public awareness of the important of early childhood education with no formal budget</a:t>
            </a:r>
            <a:r>
              <a:rPr lang="en-US" dirty="0" smtClean="0"/>
              <a:t> )</a:t>
            </a:r>
            <a:endParaRPr lang="en-US" dirty="0"/>
          </a:p>
        </p:txBody>
      </p:sp>
    </p:spTree>
    <p:extLst>
      <p:ext uri="{BB962C8B-B14F-4D97-AF65-F5344CB8AC3E}">
        <p14:creationId xmlns="" xmlns:p14="http://schemas.microsoft.com/office/powerpoint/2010/main" val="3703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9937B-A6BD-4776-B884-88B9B9BEE0D5}"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Presenter Notes:  800</a:t>
            </a:r>
            <a:r>
              <a:rPr lang="en-US" baseline="0" dirty="0" smtClean="0"/>
              <a:t> Kindergarten Registration bags each year to local elementary schools with resources, activity item and early reader book.  Multiple copies of the Parents Resource Sheet available.  Home Visiting Program open to any mom who is in need of support.  To get more info on Home Visiting Program contact 249-5414</a:t>
            </a:r>
            <a:endParaRPr lang="en-US" dirty="0"/>
          </a:p>
        </p:txBody>
      </p:sp>
    </p:spTree>
    <p:extLst>
      <p:ext uri="{BB962C8B-B14F-4D97-AF65-F5344CB8AC3E}">
        <p14:creationId xmlns="" xmlns:p14="http://schemas.microsoft.com/office/powerpoint/2010/main" val="185078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9937B-A6BD-4776-B884-88B9B9BEE0D5}"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Presenter Notes:  Video clip</a:t>
            </a:r>
            <a:r>
              <a:rPr lang="en-US" baseline="0" dirty="0" smtClean="0"/>
              <a:t> is 1.3 mins.  Shows value of early childhood readiness—investment in workforce readiness,  connection to Smart Beginnings.  Literacy is a key to future success. If not time for both videos,  add comments on importance of literacy—statistics to share with audience. Goal today is to engage partners in promoting the love of reading and parent interaction.   </a:t>
            </a:r>
            <a:endParaRPr lang="en-US" dirty="0"/>
          </a:p>
        </p:txBody>
      </p:sp>
    </p:spTree>
    <p:extLst>
      <p:ext uri="{BB962C8B-B14F-4D97-AF65-F5344CB8AC3E}">
        <p14:creationId xmlns="" xmlns:p14="http://schemas.microsoft.com/office/powerpoint/2010/main" val="282469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0E390-28FD-4019-9CBF-8D03ECCA5E5B}" type="slidenum">
              <a:rPr lang="en-US"/>
              <a:pPr/>
              <a:t>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smtClean="0"/>
              <a:t>EXTRA SLIDES FOR ROTARY</a:t>
            </a:r>
            <a:r>
              <a:rPr lang="en-US" baseline="0" dirty="0" smtClean="0"/>
              <a:t> CONTACTS</a:t>
            </a:r>
            <a:endParaRPr lang="en-US" dirty="0"/>
          </a:p>
        </p:txBody>
      </p:sp>
    </p:spTree>
    <p:extLst>
      <p:ext uri="{BB962C8B-B14F-4D97-AF65-F5344CB8AC3E}">
        <p14:creationId xmlns="" xmlns:p14="http://schemas.microsoft.com/office/powerpoint/2010/main" val="247861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A7DF8-FAE8-4E2B-89F3-0B73F55DC5A8}" type="slidenum">
              <a:rPr lang="en-US"/>
              <a:pPr/>
              <a:t>6</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Presenter</a:t>
            </a:r>
            <a:r>
              <a:rPr lang="en-US" baseline="0" dirty="0" smtClean="0"/>
              <a:t> Notes:  </a:t>
            </a:r>
          </a:p>
          <a:p>
            <a:r>
              <a:rPr lang="en-US" baseline="0" dirty="0" smtClean="0"/>
              <a:t>(Video link is 61/2 minutes.  If you use,  preface that this was recorded in 2010. A bit “corny” but good overview of the formation and details of the program.  Following slides are updated).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Our Goal: To promote the love of reading and support parent interaction.  We are seeking a Champion in our community help us make this opportunity available in our community.  </a:t>
            </a:r>
            <a:endParaRPr lang="en-US" dirty="0"/>
          </a:p>
        </p:txBody>
      </p:sp>
    </p:spTree>
    <p:extLst>
      <p:ext uri="{BB962C8B-B14F-4D97-AF65-F5344CB8AC3E}">
        <p14:creationId xmlns="" xmlns:p14="http://schemas.microsoft.com/office/powerpoint/2010/main" val="142054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9937B-A6BD-4776-B884-88B9B9BEE0D5}" type="slidenum">
              <a:rPr lang="en-US"/>
              <a:pPr/>
              <a:t>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Presenter</a:t>
            </a:r>
            <a:r>
              <a:rPr lang="en-US" baseline="0" dirty="0" smtClean="0"/>
              <a:t> Note: (Sevier is pronounced severe) If you don’t play the video, comment that Dolly Parton started to program in honor of her father who never learned to read but valued education and reading.  Dolly’s humble childhood  inspired her desire to see that every child had books of their own. </a:t>
            </a:r>
            <a:endParaRPr lang="en-US" dirty="0"/>
          </a:p>
        </p:txBody>
      </p:sp>
    </p:spTree>
    <p:extLst>
      <p:ext uri="{BB962C8B-B14F-4D97-AF65-F5344CB8AC3E}">
        <p14:creationId xmlns="" xmlns:p14="http://schemas.microsoft.com/office/powerpoint/2010/main" val="195439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F669-3810-4115-8DED-A7D48A04F243}" type="slidenum">
              <a:rPr lang="en-US"/>
              <a:pPr/>
              <a:t>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13132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98380-163A-489A-8692-A23F4B0EAA14}" type="slidenum">
              <a:rPr lang="en-US"/>
              <a:pPr/>
              <a:t>9</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601152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A26C58F-552D-44DF-A158-7A79BF1F2155}"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21918730"/>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C6784-DC5B-4DB3-9CE4-DC4DCF1C0966}" type="slidenum">
              <a:rPr lang="en-US" smtClean="0"/>
              <a:pPr/>
              <a:t>‹#›</a:t>
            </a:fld>
            <a:endParaRPr lang="en-US"/>
          </a:p>
        </p:txBody>
      </p:sp>
    </p:spTree>
    <p:extLst>
      <p:ext uri="{BB962C8B-B14F-4D97-AF65-F5344CB8AC3E}">
        <p14:creationId xmlns="" xmlns:p14="http://schemas.microsoft.com/office/powerpoint/2010/main" val="177538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C6784-DC5B-4DB3-9CE4-DC4DCF1C0966}"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9920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C6784-DC5B-4DB3-9CE4-DC4DCF1C0966}"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11544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C6784-DC5B-4DB3-9CE4-DC4DCF1C0966}" type="slidenum">
              <a:rPr lang="en-US" smtClean="0"/>
              <a:pPr/>
              <a:t>‹#›</a:t>
            </a:fld>
            <a:endParaRPr lang="en-US"/>
          </a:p>
        </p:txBody>
      </p:sp>
    </p:spTree>
    <p:extLst>
      <p:ext uri="{BB962C8B-B14F-4D97-AF65-F5344CB8AC3E}">
        <p14:creationId xmlns="" xmlns:p14="http://schemas.microsoft.com/office/powerpoint/2010/main" val="4011604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C6784-DC5B-4DB3-9CE4-DC4DCF1C0966}"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8824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C6784-DC5B-4DB3-9CE4-DC4DCF1C0966}"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3060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8F934-1593-43C8-B197-8837D4CAC694}"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35764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40D9E-DAAA-4924-BF20-B00F52A2E0E8}"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90986958"/>
      </p:ext>
    </p:extLst>
  </p:cSld>
  <p:clrMapOvr>
    <a:masterClrMapping/>
  </p:clrMapOvr>
  <p:extLst>
    <p:ext uri="{DCECCB84-F9BA-43D5-87BE-67443E8EF086}">
      <p15:sldGuideLst xmlns=""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4C58C49-3025-494E-97D2-BB534A889955}" type="slidenum">
              <a:rPr lang="en-US"/>
              <a:pPr/>
              <a:t>‹#›</a:t>
            </a:fld>
            <a:endParaRPr lang="en-US"/>
          </a:p>
        </p:txBody>
      </p:sp>
    </p:spTree>
    <p:extLst>
      <p:ext uri="{BB962C8B-B14F-4D97-AF65-F5344CB8AC3E}">
        <p14:creationId xmlns="" xmlns:p14="http://schemas.microsoft.com/office/powerpoint/2010/main" val="3569883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4751F56-9C2C-4B02-BA2D-D474D3E0A6C6}" type="slidenum">
              <a:rPr lang="en-US"/>
              <a:pPr/>
              <a:t>‹#›</a:t>
            </a:fld>
            <a:endParaRPr lang="en-US"/>
          </a:p>
        </p:txBody>
      </p:sp>
    </p:spTree>
    <p:extLst>
      <p:ext uri="{BB962C8B-B14F-4D97-AF65-F5344CB8AC3E}">
        <p14:creationId xmlns="" xmlns:p14="http://schemas.microsoft.com/office/powerpoint/2010/main" val="35600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61A47-DF7F-44E4-B521-E66FA501B045}" type="slidenum">
              <a:rPr lang="en-US" smtClean="0"/>
              <a:pPr/>
              <a:t>‹#›</a:t>
            </a:fld>
            <a:endParaRPr lang="en-US"/>
          </a:p>
        </p:txBody>
      </p:sp>
    </p:spTree>
    <p:extLst>
      <p:ext uri="{BB962C8B-B14F-4D97-AF65-F5344CB8AC3E}">
        <p14:creationId xmlns="" xmlns:p14="http://schemas.microsoft.com/office/powerpoint/2010/main" val="2380903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1C7ED42-5E90-4922-988A-56A37D2152DB}" type="slidenum">
              <a:rPr lang="en-US"/>
              <a:pPr/>
              <a:t>‹#›</a:t>
            </a:fld>
            <a:endParaRPr lang="en-US"/>
          </a:p>
        </p:txBody>
      </p:sp>
    </p:spTree>
    <p:extLst>
      <p:ext uri="{BB962C8B-B14F-4D97-AF65-F5344CB8AC3E}">
        <p14:creationId xmlns="" xmlns:p14="http://schemas.microsoft.com/office/powerpoint/2010/main" val="1810631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5D2A719-4716-418C-8304-97C0D2AD38C6}" type="slidenum">
              <a:rPr lang="en-US"/>
              <a:pPr/>
              <a:t>‹#›</a:t>
            </a:fld>
            <a:endParaRPr lang="en-US"/>
          </a:p>
        </p:txBody>
      </p:sp>
    </p:spTree>
    <p:extLst>
      <p:ext uri="{BB962C8B-B14F-4D97-AF65-F5344CB8AC3E}">
        <p14:creationId xmlns="" xmlns:p14="http://schemas.microsoft.com/office/powerpoint/2010/main" val="326849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EC4F-5154-405C-B7D4-D97072643944}"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5006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4885E-78A4-496E-A486-95F9E46F82AC}" type="slidenum">
              <a:rPr lang="en-US" smtClean="0"/>
              <a:pPr/>
              <a:t>‹#›</a:t>
            </a:fld>
            <a:endParaRPr lang="en-US"/>
          </a:p>
        </p:txBody>
      </p:sp>
    </p:spTree>
    <p:extLst>
      <p:ext uri="{BB962C8B-B14F-4D97-AF65-F5344CB8AC3E}">
        <p14:creationId xmlns="" xmlns:p14="http://schemas.microsoft.com/office/powerpoint/2010/main" val="388297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2CCB62-9E23-4094-A3DE-9122931BC4E5}"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7542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D840E-EE94-4650-B154-96D400C27BD4}"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2993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D6C60-00A7-4EB9-8B46-640D3847D4DE}" type="slidenum">
              <a:rPr lang="en-US" smtClean="0"/>
              <a:pPr/>
              <a:t>‹#›</a:t>
            </a:fld>
            <a:endParaRPr lang="en-US"/>
          </a:p>
        </p:txBody>
      </p:sp>
    </p:spTree>
    <p:extLst>
      <p:ext uri="{BB962C8B-B14F-4D97-AF65-F5344CB8AC3E}">
        <p14:creationId xmlns="" xmlns:p14="http://schemas.microsoft.com/office/powerpoint/2010/main" val="1410834869"/>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D0DB0-AE89-4378-B5C9-0522375FEB78}"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40343261"/>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31C74-EE7C-46B7-9E88-69FF24B1E4C7}" type="slidenum">
              <a:rPr lang="en-US" smtClean="0"/>
              <a:pPr/>
              <a:t>‹#›</a:t>
            </a:fld>
            <a:endParaRPr lang="en-US"/>
          </a:p>
        </p:txBody>
      </p:sp>
    </p:spTree>
    <p:extLst>
      <p:ext uri="{BB962C8B-B14F-4D97-AF65-F5344CB8AC3E}">
        <p14:creationId xmlns="" xmlns:p14="http://schemas.microsoft.com/office/powerpoint/2010/main" val="304287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cstate="print">
              <a:extLst>
                <a:ext uri="{28A0092B-C50C-407E-A947-70E740481C1C}">
                  <a14:useLocalDpi xmlns=""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4" cstate="print">
              <a:extLst>
                <a:ext uri="{28A0092B-C50C-407E-A947-70E740481C1C}">
                  <a14:useLocalDpi xmlns=""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1C6784-DC5B-4DB3-9CE4-DC4DCF1C0966}" type="slidenum">
              <a:rPr lang="en-US" smtClean="0"/>
              <a:pPr/>
              <a:t>‹#›</a:t>
            </a:fld>
            <a:endParaRPr lang="en-US"/>
          </a:p>
        </p:txBody>
      </p:sp>
    </p:spTree>
    <p:extLst>
      <p:ext uri="{BB962C8B-B14F-4D97-AF65-F5344CB8AC3E}">
        <p14:creationId xmlns="" xmlns:p14="http://schemas.microsoft.com/office/powerpoint/2010/main" val="2700051401"/>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Data" Target="../diagrams/data1.xml"/><Relationship Id="rId5" Type="http://schemas.openxmlformats.org/officeDocument/2006/relationships/hyperlink" Target="https://youtu.be/dhUDYBjTYkQ" TargetMode="External"/><Relationship Id="rId10" Type="http://schemas.microsoft.com/office/2007/relationships/diagramDrawing" Target="../diagrams/drawing1.xml"/><Relationship Id="rId4" Type="http://schemas.openxmlformats.org/officeDocument/2006/relationships/image" Target="../media/image7.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slide" Target="slide5.xml"/><Relationship Id="rId5" Type="http://schemas.openxmlformats.org/officeDocument/2006/relationships/hyperlink" Target="https://www.youtube.com/watch?v=Ar-lCn_0OSE"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6.xml"/><Relationship Id="rId7" Type="http://schemas.openxmlformats.org/officeDocument/2006/relationships/hyperlink" Target="https://youtu.be/fRyWw3od7Vo"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slide" Target="slide6.x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4.jpe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609600"/>
            <a:ext cx="8839200" cy="1828800"/>
          </a:xfrm>
          <a:noFill/>
          <a:ln/>
        </p:spPr>
        <p:txBody>
          <a:bodyPr>
            <a:normAutofit fontScale="90000"/>
          </a:bodyPr>
          <a:lstStyle/>
          <a:p>
            <a:r>
              <a:rPr lang="en-US" sz="4500" b="1" dirty="0" smtClean="0">
                <a:solidFill>
                  <a:schemeClr val="accent4">
                    <a:lumMod val="75000"/>
                  </a:schemeClr>
                </a:solidFill>
                <a:effectLst>
                  <a:outerShdw blurRad="38100" dist="38100" dir="2700000" algn="tl">
                    <a:srgbClr val="C0C0C0"/>
                  </a:outerShdw>
                </a:effectLst>
              </a:rPr>
              <a:t>Hanover</a:t>
            </a:r>
            <a:br>
              <a:rPr lang="en-US" sz="4500" b="1" dirty="0" smtClean="0">
                <a:solidFill>
                  <a:schemeClr val="accent4">
                    <a:lumMod val="75000"/>
                  </a:schemeClr>
                </a:solidFill>
                <a:effectLst>
                  <a:outerShdw blurRad="38100" dist="38100" dir="2700000" algn="tl">
                    <a:srgbClr val="C0C0C0"/>
                  </a:outerShdw>
                </a:effectLst>
              </a:rPr>
            </a:br>
            <a:r>
              <a:rPr lang="en-US" sz="4500" b="1" dirty="0" smtClean="0">
                <a:solidFill>
                  <a:schemeClr val="accent4">
                    <a:lumMod val="75000"/>
                  </a:schemeClr>
                </a:solidFill>
                <a:effectLst>
                  <a:outerShdw blurRad="38100" dist="38100" dir="2700000" algn="tl">
                    <a:srgbClr val="C0C0C0"/>
                  </a:outerShdw>
                </a:effectLst>
              </a:rPr>
              <a:t> Early Childhood </a:t>
            </a:r>
            <a:br>
              <a:rPr lang="en-US" sz="4500" b="1" dirty="0" smtClean="0">
                <a:solidFill>
                  <a:schemeClr val="accent4">
                    <a:lumMod val="75000"/>
                  </a:schemeClr>
                </a:solidFill>
                <a:effectLst>
                  <a:outerShdw blurRad="38100" dist="38100" dir="2700000" algn="tl">
                    <a:srgbClr val="C0C0C0"/>
                  </a:outerShdw>
                </a:effectLst>
              </a:rPr>
            </a:br>
            <a:r>
              <a:rPr lang="en-US" sz="4500" b="1" dirty="0" smtClean="0">
                <a:solidFill>
                  <a:schemeClr val="accent4">
                    <a:lumMod val="75000"/>
                  </a:schemeClr>
                </a:solidFill>
                <a:effectLst>
                  <a:outerShdw blurRad="38100" dist="38100" dir="2700000" algn="tl">
                    <a:srgbClr val="C0C0C0"/>
                  </a:outerShdw>
                </a:effectLst>
              </a:rPr>
              <a:t>Council </a:t>
            </a:r>
            <a:endParaRPr lang="en-US" sz="4500" dirty="0">
              <a:solidFill>
                <a:schemeClr val="accent4">
                  <a:lumMod val="75000"/>
                </a:schemeClr>
              </a:solidFill>
            </a:endParaRPr>
          </a:p>
        </p:txBody>
      </p:sp>
      <p:sp>
        <p:nvSpPr>
          <p:cNvPr id="8195" name="Rectangle 3"/>
          <p:cNvSpPr>
            <a:spLocks noGrp="1" noChangeArrowheads="1"/>
          </p:cNvSpPr>
          <p:nvPr>
            <p:ph idx="1"/>
          </p:nvPr>
        </p:nvSpPr>
        <p:spPr>
          <a:xfrm>
            <a:off x="838200" y="2438400"/>
            <a:ext cx="7696200" cy="3886200"/>
          </a:xfrm>
        </p:spPr>
        <p:txBody>
          <a:bodyPr>
            <a:normAutofit/>
          </a:bodyPr>
          <a:lstStyle/>
          <a:p>
            <a:pPr marL="0" indent="0">
              <a:lnSpc>
                <a:spcPct val="90000"/>
              </a:lnSpc>
              <a:buClr>
                <a:srgbClr val="3333FF"/>
              </a:buClr>
              <a:buNone/>
            </a:pPr>
            <a:endParaRPr lang="en-US" dirty="0"/>
          </a:p>
          <a:p>
            <a:pPr marL="0" indent="0">
              <a:lnSpc>
                <a:spcPct val="90000"/>
              </a:lnSpc>
              <a:buClr>
                <a:srgbClr val="3333FF"/>
              </a:buClr>
              <a:buNone/>
            </a:pPr>
            <a:endParaRPr lang="en-US" sz="2400" b="1" dirty="0">
              <a:solidFill>
                <a:schemeClr val="accent4">
                  <a:lumMod val="75000"/>
                </a:schemeClr>
              </a:solidFill>
            </a:endParaRPr>
          </a:p>
          <a:p>
            <a:pPr>
              <a:lnSpc>
                <a:spcPct val="90000"/>
              </a:lnSpc>
              <a:buClr>
                <a:srgbClr val="3333FF"/>
              </a:buClr>
              <a:buFont typeface="Wingdings" pitchFamily="2" charset="2"/>
              <a:buChar char="q"/>
            </a:pPr>
            <a:endParaRPr lang="en-US" sz="1300" b="1" dirty="0">
              <a:solidFill>
                <a:schemeClr val="accent4">
                  <a:lumMod val="75000"/>
                </a:schemeClr>
              </a:solidFill>
            </a:endParaRPr>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2400" b="1" dirty="0"/>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8200" y="690549"/>
            <a:ext cx="1644302" cy="1569073"/>
          </a:xfrm>
          <a:prstGeom prst="rect">
            <a:avLst/>
          </a:prstGeom>
        </p:spPr>
      </p:pic>
      <p:sp>
        <p:nvSpPr>
          <p:cNvPr id="2" name="Rectangle 1"/>
          <p:cNvSpPr/>
          <p:nvPr/>
        </p:nvSpPr>
        <p:spPr>
          <a:xfrm>
            <a:off x="2286000" y="2617178"/>
            <a:ext cx="4572000" cy="1200329"/>
          </a:xfrm>
          <a:prstGeom prst="rect">
            <a:avLst/>
          </a:prstGeom>
        </p:spPr>
        <p:txBody>
          <a:bodyPr>
            <a:spAutoFit/>
          </a:bodyPr>
          <a:lstStyle/>
          <a:p>
            <a:pPr algn="ctr"/>
            <a:r>
              <a:rPr lang="en-US" b="1" dirty="0">
                <a:ln w="3175" cmpd="sng">
                  <a:noFill/>
                </a:ln>
                <a:solidFill>
                  <a:schemeClr val="accent4">
                    <a:lumMod val="75000"/>
                  </a:schemeClr>
                </a:solidFill>
                <a:latin typeface="Garamond" panose="02020404030301010803"/>
              </a:rPr>
              <a:t>Imagining…</a:t>
            </a:r>
            <a:br>
              <a:rPr lang="en-US" b="1" dirty="0">
                <a:ln w="3175" cmpd="sng">
                  <a:noFill/>
                </a:ln>
                <a:solidFill>
                  <a:schemeClr val="accent4">
                    <a:lumMod val="75000"/>
                  </a:schemeClr>
                </a:solidFill>
                <a:latin typeface="Garamond" panose="02020404030301010803"/>
              </a:rPr>
            </a:br>
            <a:r>
              <a:rPr lang="en-US" b="1" dirty="0">
                <a:ln w="3175" cmpd="sng">
                  <a:noFill/>
                </a:ln>
                <a:solidFill>
                  <a:schemeClr val="accent4">
                    <a:lumMod val="75000"/>
                  </a:schemeClr>
                </a:solidFill>
                <a:latin typeface="Garamond" panose="02020404030301010803"/>
              </a:rPr>
              <a:t>Dolly Parton’s</a:t>
            </a:r>
          </a:p>
          <a:p>
            <a:pPr algn="ctr"/>
            <a:r>
              <a:rPr lang="en-US" b="1" dirty="0">
                <a:ln w="3175" cmpd="sng">
                  <a:noFill/>
                </a:ln>
                <a:solidFill>
                  <a:schemeClr val="accent4">
                    <a:lumMod val="75000"/>
                  </a:schemeClr>
                </a:solidFill>
                <a:latin typeface="Garamond" panose="02020404030301010803"/>
              </a:rPr>
              <a:t> Imagination </a:t>
            </a:r>
            <a:r>
              <a:rPr lang="en-US" b="1" dirty="0" smtClean="0">
                <a:ln w="3175" cmpd="sng">
                  <a:noFill/>
                </a:ln>
                <a:solidFill>
                  <a:schemeClr val="accent4">
                    <a:lumMod val="75000"/>
                  </a:schemeClr>
                </a:solidFill>
                <a:latin typeface="Garamond" panose="02020404030301010803"/>
              </a:rPr>
              <a:t>Library</a:t>
            </a:r>
          </a:p>
          <a:p>
            <a:pPr algn="ctr"/>
            <a:r>
              <a:rPr lang="en-US" b="1" dirty="0" smtClean="0">
                <a:ln w="3175" cmpd="sng">
                  <a:noFill/>
                </a:ln>
                <a:solidFill>
                  <a:schemeClr val="accent4">
                    <a:lumMod val="75000"/>
                  </a:schemeClr>
                </a:solidFill>
                <a:latin typeface="Garamond" panose="02020404030301010803"/>
              </a:rPr>
              <a:t>For Hanover’s Youngest Residents</a:t>
            </a:r>
            <a:r>
              <a:rPr lang="en-US" dirty="0" smtClean="0">
                <a:ln w="3175" cmpd="sng">
                  <a:noFill/>
                </a:ln>
                <a:solidFill>
                  <a:prstClr val="black">
                    <a:lumMod val="85000"/>
                    <a:lumOff val="15000"/>
                  </a:prstClr>
                </a:solidFill>
                <a:latin typeface="Garamond" panose="02020404030301010803"/>
              </a:rPr>
              <a:t> </a:t>
            </a:r>
            <a:endParaRPr lang="en-US" dirty="0"/>
          </a:p>
        </p:txBody>
      </p:sp>
      <p:pic>
        <p:nvPicPr>
          <p:cNvPr id="4" name="Picture 3"/>
          <p:cNvPicPr>
            <a:picLocks noChangeAspect="1"/>
          </p:cNvPicPr>
          <p:nvPr/>
        </p:nvPicPr>
        <p:blipFill>
          <a:blip r:embed="rId5" cstate="print"/>
          <a:stretch>
            <a:fillRect/>
          </a:stretch>
        </p:blipFill>
        <p:spPr>
          <a:xfrm>
            <a:off x="3733727" y="3996285"/>
            <a:ext cx="1676545" cy="1676545"/>
          </a:xfrm>
          <a:prstGeom prst="rect">
            <a:avLst/>
          </a:prstGeom>
        </p:spPr>
      </p:pic>
      <p:sp>
        <p:nvSpPr>
          <p:cNvPr id="5" name="TextBox 4"/>
          <p:cNvSpPr txBox="1"/>
          <p:nvPr/>
        </p:nvSpPr>
        <p:spPr>
          <a:xfrm>
            <a:off x="7010400" y="5867400"/>
            <a:ext cx="1828800" cy="369332"/>
          </a:xfrm>
          <a:prstGeom prst="rect">
            <a:avLst/>
          </a:prstGeom>
          <a:noFill/>
        </p:spPr>
        <p:txBody>
          <a:bodyPr wrap="square" rtlCol="0">
            <a:spAutoFit/>
          </a:bodyPr>
          <a:lstStyle/>
          <a:p>
            <a:r>
              <a:rPr lang="en-US" dirty="0" smtClean="0">
                <a:solidFill>
                  <a:schemeClr val="accent1"/>
                </a:solidFill>
              </a:rPr>
              <a:t>August 2017</a:t>
            </a:r>
            <a:endParaRPr lang="en-US" dirty="0">
              <a:solidFill>
                <a:schemeClr val="accent1"/>
              </a:solidFill>
            </a:endParaRPr>
          </a:p>
        </p:txBody>
      </p:sp>
    </p:spTree>
    <p:custDataLst>
      <p:tags r:id="rId1"/>
    </p:custDataLst>
    <p:extLst>
      <p:ext uri="{BB962C8B-B14F-4D97-AF65-F5344CB8AC3E}">
        <p14:creationId xmlns="" xmlns:p14="http://schemas.microsoft.com/office/powerpoint/2010/main" val="266911239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doctor du toit"/>
          <p:cNvPicPr>
            <a:picLocks noGrp="1" noChangeAspect="1" noChangeArrowheads="1"/>
          </p:cNvPicPr>
          <p:nvPr>
            <p:ph sz="half" idx="1"/>
          </p:nvPr>
        </p:nvPicPr>
        <p:blipFill>
          <a:blip r:embed="rId3" cstate="print"/>
          <a:stretch>
            <a:fillRect/>
          </a:stretch>
        </p:blipFill>
        <p:spPr>
          <a:xfrm>
            <a:off x="515112" y="1984089"/>
            <a:ext cx="3922776" cy="3758184"/>
          </a:xfrm>
          <a:noFill/>
          <a:ln/>
        </p:spPr>
      </p:pic>
      <p:sp>
        <p:nvSpPr>
          <p:cNvPr id="14338" name="Rectangle 2"/>
          <p:cNvSpPr>
            <a:spLocks noGrp="1" noChangeArrowheads="1"/>
          </p:cNvSpPr>
          <p:nvPr>
            <p:ph type="body" sz="half" idx="2"/>
          </p:nvPr>
        </p:nvSpPr>
        <p:spPr>
          <a:xfrm>
            <a:off x="4572000" y="1767681"/>
            <a:ext cx="3924300" cy="4191000"/>
          </a:xfrm>
        </p:spPr>
        <p:txBody>
          <a:bodyPr>
            <a:normAutofit lnSpcReduction="10000"/>
          </a:bodyPr>
          <a:lstStyle/>
          <a:p>
            <a:pPr marL="0" indent="0">
              <a:buClr>
                <a:srgbClr val="3333FF"/>
              </a:buClr>
              <a:buNone/>
            </a:pPr>
            <a:r>
              <a:rPr lang="en-US" sz="2000" b="1" dirty="0">
                <a:solidFill>
                  <a:schemeClr val="accent4">
                    <a:lumMod val="75000"/>
                  </a:schemeClr>
                </a:solidFill>
              </a:rPr>
              <a:t>Community </a:t>
            </a:r>
            <a:r>
              <a:rPr lang="en-US" sz="2000" b="1" dirty="0" smtClean="0">
                <a:solidFill>
                  <a:schemeClr val="accent4">
                    <a:lumMod val="75000"/>
                  </a:schemeClr>
                </a:solidFill>
              </a:rPr>
              <a:t>Partners </a:t>
            </a:r>
            <a:r>
              <a:rPr lang="en-US" sz="2000" b="1" dirty="0">
                <a:solidFill>
                  <a:schemeClr val="accent4">
                    <a:lumMod val="75000"/>
                  </a:schemeClr>
                </a:solidFill>
              </a:rPr>
              <a:t>fund the cost of the books, postage and mailing</a:t>
            </a:r>
          </a:p>
          <a:p>
            <a:pPr>
              <a:buClr>
                <a:srgbClr val="3333FF"/>
              </a:buClr>
              <a:buSzPct val="75000"/>
              <a:buFontTx/>
              <a:buChar char="o"/>
            </a:pPr>
            <a:endParaRPr lang="en-US" sz="2000" b="1" dirty="0">
              <a:solidFill>
                <a:schemeClr val="accent4">
                  <a:lumMod val="75000"/>
                </a:schemeClr>
              </a:solidFill>
            </a:endParaRPr>
          </a:p>
          <a:p>
            <a:pPr marL="0" indent="0">
              <a:buClr>
                <a:srgbClr val="3333FF"/>
              </a:buClr>
              <a:buNone/>
            </a:pPr>
            <a:r>
              <a:rPr lang="en-US" sz="2000" b="1" dirty="0">
                <a:solidFill>
                  <a:schemeClr val="accent4">
                    <a:lumMod val="75000"/>
                  </a:schemeClr>
                </a:solidFill>
              </a:rPr>
              <a:t>Community Partners register children and promote the program</a:t>
            </a:r>
          </a:p>
          <a:p>
            <a:pPr>
              <a:buClr>
                <a:srgbClr val="3333FF"/>
              </a:buClr>
              <a:buFont typeface="Wingdings" pitchFamily="2" charset="2"/>
              <a:buChar char="Ø"/>
            </a:pPr>
            <a:endParaRPr lang="en-US" sz="2000" b="1" dirty="0">
              <a:solidFill>
                <a:schemeClr val="accent4">
                  <a:lumMod val="75000"/>
                </a:schemeClr>
              </a:solidFill>
            </a:endParaRPr>
          </a:p>
          <a:p>
            <a:pPr marL="0" indent="0">
              <a:buClr>
                <a:srgbClr val="3333FF"/>
              </a:buClr>
              <a:buNone/>
            </a:pPr>
            <a:r>
              <a:rPr lang="en-US" sz="2000" b="1" dirty="0">
                <a:solidFill>
                  <a:schemeClr val="accent4">
                    <a:lumMod val="75000"/>
                  </a:schemeClr>
                </a:solidFill>
              </a:rPr>
              <a:t>The Dollywood Foundation covers all the administrative </a:t>
            </a:r>
            <a:r>
              <a:rPr lang="en-US" sz="2000" b="1" dirty="0" smtClean="0">
                <a:solidFill>
                  <a:schemeClr val="accent4">
                    <a:lumMod val="75000"/>
                  </a:schemeClr>
                </a:solidFill>
              </a:rPr>
              <a:t>costs</a:t>
            </a:r>
          </a:p>
          <a:p>
            <a:pPr marL="0" indent="0">
              <a:buClr>
                <a:srgbClr val="3333FF"/>
              </a:buClr>
              <a:buNone/>
            </a:pPr>
            <a:endParaRPr lang="en-US" sz="2000" b="1" dirty="0" smtClean="0">
              <a:solidFill>
                <a:schemeClr val="accent4">
                  <a:lumMod val="75000"/>
                </a:schemeClr>
              </a:solidFill>
            </a:endParaRPr>
          </a:p>
          <a:p>
            <a:pPr marL="0" indent="0">
              <a:buClr>
                <a:srgbClr val="3333FF"/>
              </a:buClr>
              <a:buNone/>
            </a:pPr>
            <a:r>
              <a:rPr lang="en-US" sz="2000" b="1" dirty="0" smtClean="0">
                <a:solidFill>
                  <a:schemeClr val="accent4">
                    <a:lumMod val="75000"/>
                  </a:schemeClr>
                </a:solidFill>
              </a:rPr>
              <a:t>Books are mailed directly to the child’s home</a:t>
            </a:r>
            <a:endParaRPr lang="en-US" sz="2000" b="1" dirty="0">
              <a:solidFill>
                <a:schemeClr val="accent4">
                  <a:lumMod val="75000"/>
                </a:schemeClr>
              </a:solidFill>
            </a:endParaRPr>
          </a:p>
          <a:p>
            <a:endParaRPr lang="en-US" sz="1800" b="1" dirty="0"/>
          </a:p>
        </p:txBody>
      </p:sp>
      <p:sp>
        <p:nvSpPr>
          <p:cNvPr id="2" name="Rectangle 1"/>
          <p:cNvSpPr/>
          <p:nvPr/>
        </p:nvSpPr>
        <p:spPr>
          <a:xfrm>
            <a:off x="838200" y="914400"/>
            <a:ext cx="7010400" cy="677108"/>
          </a:xfrm>
          <a:prstGeom prst="rect">
            <a:avLst/>
          </a:prstGeom>
        </p:spPr>
        <p:txBody>
          <a:bodyPr wrap="square">
            <a:spAutoFit/>
          </a:bodyPr>
          <a:lstStyle/>
          <a:p>
            <a:r>
              <a:rPr lang="en-US" sz="3800" b="1" dirty="0">
                <a:ln w="3175" cmpd="sng">
                  <a:noFill/>
                </a:ln>
                <a:solidFill>
                  <a:srgbClr val="E09C41">
                    <a:lumMod val="75000"/>
                  </a:srgbClr>
                </a:solidFill>
                <a:effectLst>
                  <a:outerShdw blurRad="38100" dist="38100" dir="2700000" algn="tl">
                    <a:srgbClr val="C0C0C0"/>
                  </a:outerShdw>
                </a:effectLst>
                <a:latin typeface="Garamond" panose="02020404030301010803"/>
                <a:ea typeface="+mj-ea"/>
                <a:cs typeface="+mj-cs"/>
              </a:rPr>
              <a:t>How the Program Works…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dirty="0">
                <a:solidFill>
                  <a:schemeClr val="accent4">
                    <a:lumMod val="75000"/>
                  </a:schemeClr>
                </a:solidFill>
              </a:rPr>
              <a:t>What are the Benefits?</a:t>
            </a:r>
          </a:p>
        </p:txBody>
      </p:sp>
      <p:sp>
        <p:nvSpPr>
          <p:cNvPr id="16387" name="Rectangle 3"/>
          <p:cNvSpPr>
            <a:spLocks noGrp="1" noChangeArrowheads="1"/>
          </p:cNvSpPr>
          <p:nvPr>
            <p:ph idx="1"/>
          </p:nvPr>
        </p:nvSpPr>
        <p:spPr/>
        <p:txBody>
          <a:bodyPr>
            <a:normAutofit fontScale="92500" lnSpcReduction="20000"/>
          </a:bodyPr>
          <a:lstStyle/>
          <a:p>
            <a:pPr marL="0" indent="0">
              <a:lnSpc>
                <a:spcPct val="80000"/>
              </a:lnSpc>
              <a:buClr>
                <a:srgbClr val="3333FF"/>
              </a:buClr>
              <a:buNone/>
            </a:pPr>
            <a:r>
              <a:rPr lang="en-US" sz="2200" b="1" dirty="0">
                <a:solidFill>
                  <a:schemeClr val="accent4">
                    <a:lumMod val="75000"/>
                  </a:schemeClr>
                </a:solidFill>
              </a:rPr>
              <a:t>Promotes and encourages a love of reading among children</a:t>
            </a:r>
          </a:p>
          <a:p>
            <a:pPr>
              <a:lnSpc>
                <a:spcPct val="80000"/>
              </a:lnSpc>
              <a:buClr>
                <a:srgbClr val="3333FF"/>
              </a:buClr>
              <a:buFont typeface="Wingdings" pitchFamily="2" charset="2"/>
              <a:buChar char="q"/>
            </a:pPr>
            <a:endParaRPr lang="en-US" sz="2200" b="1" dirty="0">
              <a:solidFill>
                <a:schemeClr val="accent4">
                  <a:lumMod val="75000"/>
                </a:schemeClr>
              </a:solidFill>
            </a:endParaRPr>
          </a:p>
          <a:p>
            <a:pPr marL="0" indent="0">
              <a:lnSpc>
                <a:spcPct val="80000"/>
              </a:lnSpc>
              <a:buClr>
                <a:srgbClr val="3333FF"/>
              </a:buClr>
              <a:buNone/>
            </a:pPr>
            <a:r>
              <a:rPr lang="en-US" sz="2200" b="1" dirty="0">
                <a:solidFill>
                  <a:schemeClr val="accent4">
                    <a:lumMod val="75000"/>
                  </a:schemeClr>
                </a:solidFill>
              </a:rPr>
              <a:t>Promotes parent-child interaction and </a:t>
            </a:r>
            <a:r>
              <a:rPr lang="en-US" sz="2200" b="1" dirty="0" smtClean="0">
                <a:solidFill>
                  <a:schemeClr val="accent4">
                    <a:lumMod val="75000"/>
                  </a:schemeClr>
                </a:solidFill>
              </a:rPr>
              <a:t>bonding</a:t>
            </a:r>
          </a:p>
          <a:p>
            <a:pPr marL="0" indent="0">
              <a:lnSpc>
                <a:spcPct val="80000"/>
              </a:lnSpc>
              <a:buClr>
                <a:srgbClr val="3333FF"/>
              </a:buClr>
              <a:buNone/>
            </a:pPr>
            <a:endParaRPr lang="en-US" sz="2200" b="1" dirty="0">
              <a:solidFill>
                <a:schemeClr val="accent4">
                  <a:lumMod val="75000"/>
                </a:schemeClr>
              </a:solidFill>
            </a:endParaRPr>
          </a:p>
          <a:p>
            <a:pPr marL="0" indent="0">
              <a:lnSpc>
                <a:spcPct val="80000"/>
              </a:lnSpc>
              <a:buClr>
                <a:srgbClr val="3333FF"/>
              </a:buClr>
              <a:buNone/>
            </a:pPr>
            <a:r>
              <a:rPr lang="en-US" sz="2200" b="1" dirty="0" smtClean="0">
                <a:solidFill>
                  <a:schemeClr val="accent4">
                    <a:lumMod val="75000"/>
                  </a:schemeClr>
                </a:solidFill>
              </a:rPr>
              <a:t>Helps </a:t>
            </a:r>
            <a:r>
              <a:rPr lang="en-US" sz="2200" b="1" dirty="0">
                <a:solidFill>
                  <a:schemeClr val="accent4">
                    <a:lumMod val="75000"/>
                  </a:schemeClr>
                </a:solidFill>
              </a:rPr>
              <a:t>ensure that children enter kindergarten with a strong ability to read and an eagerness to learn</a:t>
            </a:r>
          </a:p>
          <a:p>
            <a:pPr marL="0" indent="0">
              <a:lnSpc>
                <a:spcPct val="80000"/>
              </a:lnSpc>
              <a:buClr>
                <a:srgbClr val="3333FF"/>
              </a:buClr>
              <a:buNone/>
            </a:pPr>
            <a:endParaRPr lang="en-US" sz="2200" b="1" dirty="0">
              <a:solidFill>
                <a:schemeClr val="accent4">
                  <a:lumMod val="75000"/>
                </a:schemeClr>
              </a:solidFill>
            </a:endParaRPr>
          </a:p>
          <a:p>
            <a:pPr marL="0" indent="0">
              <a:lnSpc>
                <a:spcPct val="80000"/>
              </a:lnSpc>
              <a:buClr>
                <a:srgbClr val="3333FF"/>
              </a:buClr>
              <a:buNone/>
            </a:pPr>
            <a:r>
              <a:rPr lang="en-US" sz="2200" b="1" dirty="0" smtClean="0">
                <a:solidFill>
                  <a:schemeClr val="accent4">
                    <a:lumMod val="75000"/>
                  </a:schemeClr>
                </a:solidFill>
              </a:rPr>
              <a:t>Strengthens </a:t>
            </a:r>
            <a:r>
              <a:rPr lang="en-US" sz="2200" b="1" dirty="0">
                <a:solidFill>
                  <a:schemeClr val="accent4">
                    <a:lumMod val="75000"/>
                  </a:schemeClr>
                </a:solidFill>
              </a:rPr>
              <a:t>the literacy level of </a:t>
            </a:r>
            <a:r>
              <a:rPr lang="en-US" sz="2200" b="1" dirty="0" smtClean="0">
                <a:solidFill>
                  <a:schemeClr val="accent4">
                    <a:lumMod val="75000"/>
                  </a:schemeClr>
                </a:solidFill>
              </a:rPr>
              <a:t>our </a:t>
            </a:r>
            <a:r>
              <a:rPr lang="en-US" sz="2200" b="1" dirty="0">
                <a:solidFill>
                  <a:schemeClr val="accent4">
                    <a:lumMod val="75000"/>
                  </a:schemeClr>
                </a:solidFill>
              </a:rPr>
              <a:t>community </a:t>
            </a:r>
          </a:p>
          <a:p>
            <a:pPr marL="0" indent="0">
              <a:lnSpc>
                <a:spcPct val="80000"/>
              </a:lnSpc>
              <a:buClr>
                <a:srgbClr val="3333FF"/>
              </a:buClr>
              <a:buNone/>
            </a:pPr>
            <a:endParaRPr lang="en-US" sz="2200" b="1" dirty="0">
              <a:solidFill>
                <a:schemeClr val="accent4">
                  <a:lumMod val="75000"/>
                </a:schemeClr>
              </a:solidFill>
            </a:endParaRPr>
          </a:p>
          <a:p>
            <a:pPr marL="0" indent="0">
              <a:lnSpc>
                <a:spcPct val="80000"/>
              </a:lnSpc>
              <a:buClr>
                <a:srgbClr val="3333FF"/>
              </a:buClr>
              <a:buNone/>
            </a:pPr>
            <a:r>
              <a:rPr lang="en-US" sz="2200" b="1" dirty="0">
                <a:solidFill>
                  <a:schemeClr val="accent4">
                    <a:lumMod val="75000"/>
                  </a:schemeClr>
                </a:solidFill>
              </a:rPr>
              <a:t>Provides </a:t>
            </a:r>
            <a:r>
              <a:rPr lang="en-US" sz="2200" b="1" u="sng" dirty="0">
                <a:solidFill>
                  <a:schemeClr val="accent4">
                    <a:lumMod val="75000"/>
                  </a:schemeClr>
                </a:solidFill>
              </a:rPr>
              <a:t>FREE</a:t>
            </a:r>
            <a:r>
              <a:rPr lang="en-US" sz="2200" b="1" dirty="0">
                <a:solidFill>
                  <a:schemeClr val="accent4">
                    <a:lumMod val="75000"/>
                  </a:schemeClr>
                </a:solidFill>
              </a:rPr>
              <a:t>, high-quality, age-appropriate books to children</a:t>
            </a:r>
          </a:p>
          <a:p>
            <a:pPr>
              <a:lnSpc>
                <a:spcPct val="80000"/>
              </a:lnSpc>
            </a:pPr>
            <a:endParaRPr lang="en-US" sz="28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59332"/>
            <a:ext cx="8229600" cy="1143000"/>
          </a:xfrm>
        </p:spPr>
        <p:txBody>
          <a:bodyPr/>
          <a:lstStyle/>
          <a:p>
            <a:pPr algn="l"/>
            <a:r>
              <a:rPr lang="en-US" b="1" dirty="0" smtClean="0">
                <a:solidFill>
                  <a:schemeClr val="accent4">
                    <a:lumMod val="75000"/>
                  </a:schemeClr>
                </a:solidFill>
              </a:rPr>
              <a:t>  The Cost…</a:t>
            </a:r>
            <a:endParaRPr lang="en-US" b="1" dirty="0">
              <a:solidFill>
                <a:schemeClr val="accent4">
                  <a:lumMod val="75000"/>
                </a:schemeClr>
              </a:solidFill>
            </a:endParaRPr>
          </a:p>
        </p:txBody>
      </p:sp>
      <p:sp>
        <p:nvSpPr>
          <p:cNvPr id="20483" name="Rectangle 3"/>
          <p:cNvSpPr>
            <a:spLocks noGrp="1" noChangeArrowheads="1"/>
          </p:cNvSpPr>
          <p:nvPr>
            <p:ph type="body" sz="half" idx="1"/>
          </p:nvPr>
        </p:nvSpPr>
        <p:spPr>
          <a:xfrm>
            <a:off x="762001" y="1600200"/>
            <a:ext cx="3505200" cy="4525963"/>
          </a:xfrm>
        </p:spPr>
        <p:txBody>
          <a:bodyPr/>
          <a:lstStyle/>
          <a:p>
            <a:pPr marL="0" indent="0">
              <a:buClr>
                <a:srgbClr val="3333FF"/>
              </a:buClr>
              <a:buNone/>
            </a:pPr>
            <a:r>
              <a:rPr lang="en-US" sz="2800" b="1" dirty="0" smtClean="0">
                <a:solidFill>
                  <a:schemeClr val="accent4">
                    <a:lumMod val="75000"/>
                  </a:schemeClr>
                </a:solidFill>
              </a:rPr>
              <a:t>USA =</a:t>
            </a:r>
            <a:endParaRPr lang="en-US" sz="2800" b="1" dirty="0">
              <a:solidFill>
                <a:schemeClr val="accent4">
                  <a:lumMod val="75000"/>
                </a:schemeClr>
              </a:solidFill>
            </a:endParaRPr>
          </a:p>
          <a:p>
            <a:pPr>
              <a:buClr>
                <a:srgbClr val="3333FF"/>
              </a:buClr>
              <a:buFontTx/>
              <a:buNone/>
            </a:pPr>
            <a:r>
              <a:rPr lang="en-US" sz="2800" b="1" dirty="0">
                <a:solidFill>
                  <a:schemeClr val="accent4">
                    <a:lumMod val="75000"/>
                  </a:schemeClr>
                </a:solidFill>
              </a:rPr>
              <a:t>$</a:t>
            </a:r>
            <a:r>
              <a:rPr lang="en-US" sz="2800" b="1" dirty="0" smtClean="0">
                <a:solidFill>
                  <a:schemeClr val="accent4">
                    <a:lumMod val="75000"/>
                  </a:schemeClr>
                </a:solidFill>
              </a:rPr>
              <a:t>2.50/child/month </a:t>
            </a:r>
            <a:endParaRPr lang="en-US" sz="2800" b="1" dirty="0">
              <a:solidFill>
                <a:schemeClr val="accent4">
                  <a:lumMod val="75000"/>
                </a:schemeClr>
              </a:solidFill>
            </a:endParaRPr>
          </a:p>
          <a:p>
            <a:pPr>
              <a:buClr>
                <a:srgbClr val="3333FF"/>
              </a:buClr>
              <a:buFontTx/>
              <a:buNone/>
            </a:pPr>
            <a:r>
              <a:rPr lang="en-US" sz="2800" b="1" dirty="0" smtClean="0">
                <a:solidFill>
                  <a:schemeClr val="accent4">
                    <a:lumMod val="75000"/>
                  </a:schemeClr>
                </a:solidFill>
              </a:rPr>
              <a:t>$30/child/year</a:t>
            </a:r>
            <a:endParaRPr lang="en-US" sz="2800" b="1" dirty="0">
              <a:solidFill>
                <a:schemeClr val="accent4">
                  <a:lumMod val="75000"/>
                </a:schemeClr>
              </a:solidFill>
            </a:endParaRPr>
          </a:p>
          <a:p>
            <a:pPr marL="0" indent="0">
              <a:buClr>
                <a:srgbClr val="3333FF"/>
              </a:buClr>
              <a:buNone/>
            </a:pPr>
            <a:endParaRPr lang="en-US" sz="2800" dirty="0"/>
          </a:p>
          <a:p>
            <a:pPr>
              <a:buClr>
                <a:srgbClr val="3333FF"/>
              </a:buClr>
            </a:pPr>
            <a:endParaRPr lang="en-US" sz="2800" dirty="0"/>
          </a:p>
          <a:p>
            <a:endParaRPr lang="en-US" sz="2800" dirty="0"/>
          </a:p>
        </p:txBody>
      </p:sp>
      <p:pic>
        <p:nvPicPr>
          <p:cNvPr id="20485" name="Picture 5"/>
          <p:cNvPicPr>
            <a:picLocks noGrp="1" noChangeAspect="1" noChangeArrowheads="1"/>
          </p:cNvPicPr>
          <p:nvPr>
            <p:ph sz="half" idx="2"/>
          </p:nvPr>
        </p:nvPicPr>
        <p:blipFill>
          <a:blip r:embed="rId3" cstate="print"/>
          <a:stretch>
            <a:fillRect/>
          </a:stretch>
        </p:blipFill>
        <p:spPr>
          <a:xfrm>
            <a:off x="4648200" y="762001"/>
            <a:ext cx="3810000" cy="5364162"/>
          </a:xfrm>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772319"/>
            <a:ext cx="7565658" cy="1074737"/>
          </a:xfrm>
        </p:spPr>
        <p:txBody>
          <a:bodyPr>
            <a:normAutofit/>
          </a:bodyPr>
          <a:lstStyle/>
          <a:p>
            <a:r>
              <a:rPr lang="en-US" sz="4000" b="1" dirty="0" smtClean="0">
                <a:solidFill>
                  <a:schemeClr val="accent4">
                    <a:lumMod val="75000"/>
                  </a:schemeClr>
                </a:solidFill>
              </a:rPr>
              <a:t>Project Target …</a:t>
            </a:r>
            <a:endParaRPr lang="en-US" sz="4000" b="1" dirty="0">
              <a:solidFill>
                <a:schemeClr val="accent4">
                  <a:lumMod val="75000"/>
                </a:schemeClr>
              </a:solidFill>
            </a:endParaRPr>
          </a:p>
        </p:txBody>
      </p:sp>
      <p:sp>
        <p:nvSpPr>
          <p:cNvPr id="22531" name="Rectangle 3"/>
          <p:cNvSpPr>
            <a:spLocks noGrp="1" noChangeArrowheads="1"/>
          </p:cNvSpPr>
          <p:nvPr>
            <p:ph type="body" sz="half" idx="2"/>
          </p:nvPr>
        </p:nvSpPr>
        <p:spPr>
          <a:xfrm>
            <a:off x="762000" y="2447772"/>
            <a:ext cx="7924800" cy="3678391"/>
          </a:xfrm>
        </p:spPr>
        <p:txBody>
          <a:bodyPr>
            <a:normAutofit/>
          </a:bodyPr>
          <a:lstStyle/>
          <a:p>
            <a:pPr marL="0" indent="0">
              <a:lnSpc>
                <a:spcPct val="80000"/>
              </a:lnSpc>
              <a:buClr>
                <a:srgbClr val="3333FF"/>
              </a:buClr>
              <a:buNone/>
            </a:pPr>
            <a:r>
              <a:rPr lang="en-US" sz="2200" b="1" dirty="0" smtClean="0">
                <a:solidFill>
                  <a:schemeClr val="accent4">
                    <a:lumMod val="75000"/>
                  </a:schemeClr>
                </a:solidFill>
              </a:rPr>
              <a:t>The Council is seeking to launch the Imagination Library serving Hanover zip codes that have the highest level of students receiving free and reduced lunch – an indicator of greatest need.  </a:t>
            </a:r>
          </a:p>
          <a:p>
            <a:pPr marL="0" indent="0">
              <a:lnSpc>
                <a:spcPct val="80000"/>
              </a:lnSpc>
              <a:buClr>
                <a:srgbClr val="3333FF"/>
              </a:buClr>
              <a:buNone/>
            </a:pPr>
            <a:endParaRPr lang="en-US" sz="2200" b="1" dirty="0" smtClean="0">
              <a:solidFill>
                <a:schemeClr val="accent4">
                  <a:lumMod val="75000"/>
                </a:schemeClr>
              </a:solidFill>
            </a:endParaRPr>
          </a:p>
          <a:p>
            <a:pPr marL="0" indent="0">
              <a:lnSpc>
                <a:spcPct val="80000"/>
              </a:lnSpc>
              <a:buClr>
                <a:srgbClr val="3333FF"/>
              </a:buClr>
              <a:buNone/>
            </a:pPr>
            <a:r>
              <a:rPr lang="en-US" sz="2200" b="1" dirty="0" smtClean="0">
                <a:solidFill>
                  <a:schemeClr val="accent4">
                    <a:lumMod val="75000"/>
                  </a:schemeClr>
                </a:solidFill>
              </a:rPr>
              <a:t>Zip Codes</a:t>
            </a:r>
            <a:r>
              <a:rPr lang="en-US" sz="2200" b="1" dirty="0">
                <a:solidFill>
                  <a:schemeClr val="accent4">
                    <a:lumMod val="75000"/>
                  </a:schemeClr>
                </a:solidFill>
              </a:rPr>
              <a:t>: </a:t>
            </a:r>
            <a:r>
              <a:rPr lang="en-US" sz="2200" b="1" dirty="0" smtClean="0">
                <a:solidFill>
                  <a:schemeClr val="accent4">
                    <a:lumMod val="75000"/>
                  </a:schemeClr>
                </a:solidFill>
              </a:rPr>
              <a:t>23005 (Ashland) and 23111 (Mechanicsville)</a:t>
            </a:r>
          </a:p>
          <a:p>
            <a:pPr marL="0" indent="0">
              <a:lnSpc>
                <a:spcPct val="80000"/>
              </a:lnSpc>
              <a:buClr>
                <a:srgbClr val="3333FF"/>
              </a:buClr>
              <a:buNone/>
            </a:pPr>
            <a:r>
              <a:rPr lang="en-US" sz="1800" b="1" i="1" dirty="0" smtClean="0">
                <a:solidFill>
                  <a:schemeClr val="accent4">
                    <a:lumMod val="75000"/>
                  </a:schemeClr>
                </a:solidFill>
              </a:rPr>
              <a:t>Note:  </a:t>
            </a:r>
            <a:r>
              <a:rPr lang="en-US" sz="1800" b="1" dirty="0" smtClean="0">
                <a:solidFill>
                  <a:schemeClr val="accent4">
                    <a:lumMod val="75000"/>
                  </a:schemeClr>
                </a:solidFill>
              </a:rPr>
              <a:t>Zip Code 23047 (</a:t>
            </a:r>
            <a:r>
              <a:rPr lang="en-US" sz="1800" b="1" dirty="0" err="1" smtClean="0">
                <a:solidFill>
                  <a:schemeClr val="accent4">
                    <a:lumMod val="75000"/>
                  </a:schemeClr>
                </a:solidFill>
              </a:rPr>
              <a:t>Doswell</a:t>
            </a:r>
            <a:r>
              <a:rPr lang="en-US" sz="1800" b="1" dirty="0" smtClean="0">
                <a:solidFill>
                  <a:schemeClr val="accent4">
                    <a:lumMod val="75000"/>
                  </a:schemeClr>
                </a:solidFill>
              </a:rPr>
              <a:t>) is currently served being served. (227-2036)</a:t>
            </a:r>
          </a:p>
          <a:p>
            <a:pPr marL="0" indent="0">
              <a:lnSpc>
                <a:spcPct val="80000"/>
              </a:lnSpc>
              <a:buClr>
                <a:srgbClr val="3333FF"/>
              </a:buClr>
              <a:buNone/>
            </a:pPr>
            <a:endParaRPr lang="en-US" sz="2200" b="1" dirty="0" smtClean="0">
              <a:solidFill>
                <a:schemeClr val="accent4">
                  <a:lumMod val="75000"/>
                </a:schemeClr>
              </a:solidFill>
            </a:endParaRPr>
          </a:p>
          <a:p>
            <a:pPr marL="0" indent="0">
              <a:lnSpc>
                <a:spcPct val="80000"/>
              </a:lnSpc>
              <a:buClr>
                <a:srgbClr val="3333FF"/>
              </a:buClr>
              <a:buNone/>
            </a:pPr>
            <a:r>
              <a:rPr lang="en-US" sz="2200" b="1" dirty="0" smtClean="0">
                <a:solidFill>
                  <a:schemeClr val="accent4">
                    <a:lumMod val="75000"/>
                  </a:schemeClr>
                </a:solidFill>
              </a:rPr>
              <a:t>Based upon the program guidelines, any child that meets the residency and age criteria would be eligible to participate. </a:t>
            </a:r>
            <a:endParaRPr lang="en-US" sz="2200" b="1" dirty="0">
              <a:solidFill>
                <a:schemeClr val="accent4">
                  <a:lumMod val="75000"/>
                </a:schemeClr>
              </a:solidFill>
            </a:endParaRPr>
          </a:p>
          <a:p>
            <a:pPr marL="0" indent="0">
              <a:lnSpc>
                <a:spcPct val="80000"/>
              </a:lnSpc>
              <a:buClr>
                <a:srgbClr val="3333FF"/>
              </a:buClr>
              <a:buNone/>
            </a:pPr>
            <a:endParaRPr lang="en-US" sz="2200" b="1" dirty="0">
              <a:solidFill>
                <a:schemeClr val="accent4">
                  <a:lumMod val="75000"/>
                </a:schemeClr>
              </a:solidFill>
            </a:endParaRPr>
          </a:p>
        </p:txBody>
      </p:sp>
      <p:sp>
        <p:nvSpPr>
          <p:cNvPr id="22534" name="Text Box 6"/>
          <p:cNvSpPr txBox="1">
            <a:spLocks noChangeArrowheads="1"/>
          </p:cNvSpPr>
          <p:nvPr/>
        </p:nvSpPr>
        <p:spPr bwMode="auto">
          <a:xfrm>
            <a:off x="381000" y="4495800"/>
            <a:ext cx="3352800" cy="366713"/>
          </a:xfrm>
          <a:prstGeom prst="rect">
            <a:avLst/>
          </a:prstGeom>
          <a:noFill/>
          <a:ln w="9525">
            <a:noFill/>
            <a:miter lim="800000"/>
            <a:headEnd/>
            <a:tailEnd/>
          </a:ln>
          <a:effectLst/>
        </p:spPr>
        <p:txBody>
          <a:bodyPr>
            <a:spAutoFit/>
          </a:bodyPr>
          <a:lstStyle/>
          <a:p>
            <a:pPr>
              <a:spcBef>
                <a:spcPct val="50000"/>
              </a:spcBef>
            </a:pPr>
            <a:endParaRPr lang="en-US">
              <a:latin typeface="Verdana" pitchFamily="34" charset="0"/>
              <a:cs typeface="Arial" charset="0"/>
            </a:endParaRPr>
          </a:p>
        </p:txBody>
      </p:sp>
      <p:pic>
        <p:nvPicPr>
          <p:cNvPr id="5" name="Picture 3" descr="Internal disc - ImgLib2c"/>
          <p:cNvPicPr>
            <a:picLocks noChangeAspect="1" noChangeArrowheads="1"/>
          </p:cNvPicPr>
          <p:nvPr/>
        </p:nvPicPr>
        <p:blipFill>
          <a:blip r:embed="rId3" cstate="print"/>
          <a:srcRect/>
          <a:stretch>
            <a:fillRect/>
          </a:stretch>
        </p:blipFill>
        <p:spPr bwMode="auto">
          <a:xfrm>
            <a:off x="609600" y="609600"/>
            <a:ext cx="1676400" cy="1675453"/>
          </a:xfrm>
          <a:prstGeom prst="rect">
            <a:avLst/>
          </a:prstGeom>
          <a:noFill/>
        </p:spPr>
      </p:pic>
    </p:spTree>
    <p:extLst>
      <p:ext uri="{BB962C8B-B14F-4D97-AF65-F5344CB8AC3E}">
        <p14:creationId xmlns="" xmlns:p14="http://schemas.microsoft.com/office/powerpoint/2010/main" val="153218919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99846" y="772319"/>
            <a:ext cx="6704012" cy="1074737"/>
          </a:xfrm>
        </p:spPr>
        <p:txBody>
          <a:bodyPr>
            <a:normAutofit/>
          </a:bodyPr>
          <a:lstStyle/>
          <a:p>
            <a:r>
              <a:rPr lang="en-US" sz="4000" b="1" dirty="0" smtClean="0">
                <a:solidFill>
                  <a:schemeClr val="accent4">
                    <a:lumMod val="75000"/>
                  </a:schemeClr>
                </a:solidFill>
              </a:rPr>
              <a:t>Your Part…</a:t>
            </a:r>
            <a:endParaRPr lang="en-US" sz="4000" b="1" dirty="0">
              <a:solidFill>
                <a:schemeClr val="accent4">
                  <a:lumMod val="75000"/>
                </a:schemeClr>
              </a:solidFill>
            </a:endParaRPr>
          </a:p>
        </p:txBody>
      </p:sp>
      <p:sp>
        <p:nvSpPr>
          <p:cNvPr id="22531" name="Rectangle 3"/>
          <p:cNvSpPr>
            <a:spLocks noGrp="1" noChangeArrowheads="1"/>
          </p:cNvSpPr>
          <p:nvPr>
            <p:ph type="body" sz="half" idx="2"/>
          </p:nvPr>
        </p:nvSpPr>
        <p:spPr>
          <a:xfrm>
            <a:off x="715108" y="2209800"/>
            <a:ext cx="8001000" cy="4279107"/>
          </a:xfrm>
        </p:spPr>
        <p:txBody>
          <a:bodyPr>
            <a:normAutofit/>
          </a:bodyPr>
          <a:lstStyle/>
          <a:p>
            <a:pPr marL="0" indent="0" algn="ctr">
              <a:lnSpc>
                <a:spcPct val="80000"/>
              </a:lnSpc>
              <a:buClr>
                <a:srgbClr val="3333FF"/>
              </a:buClr>
              <a:buNone/>
            </a:pPr>
            <a:endParaRPr lang="en-US" sz="2200" b="1" dirty="0" smtClean="0">
              <a:solidFill>
                <a:schemeClr val="accent4">
                  <a:lumMod val="75000"/>
                </a:schemeClr>
              </a:solidFill>
            </a:endParaRPr>
          </a:p>
          <a:p>
            <a:pPr marL="0" indent="0" algn="ctr">
              <a:lnSpc>
                <a:spcPct val="80000"/>
              </a:lnSpc>
              <a:buClr>
                <a:srgbClr val="3333FF"/>
              </a:buClr>
              <a:buNone/>
            </a:pPr>
            <a:r>
              <a:rPr lang="en-US" sz="3200" b="1" dirty="0" smtClean="0">
                <a:solidFill>
                  <a:schemeClr val="accent4">
                    <a:lumMod val="75000"/>
                  </a:schemeClr>
                </a:solidFill>
              </a:rPr>
              <a:t>Champion to Coordinate Logistics</a:t>
            </a:r>
          </a:p>
          <a:p>
            <a:pPr marL="0" indent="0" algn="ctr">
              <a:lnSpc>
                <a:spcPct val="80000"/>
              </a:lnSpc>
              <a:buClr>
                <a:srgbClr val="3333FF"/>
              </a:buClr>
              <a:buNone/>
            </a:pPr>
            <a:r>
              <a:rPr lang="en-US" sz="1800" b="1" dirty="0" smtClean="0">
                <a:solidFill>
                  <a:schemeClr val="accent4">
                    <a:lumMod val="75000"/>
                  </a:schemeClr>
                </a:solidFill>
              </a:rPr>
              <a:t>(Registrations/Communications/Fiscal Management                                                    with Dolly Parton Foundation)</a:t>
            </a:r>
          </a:p>
          <a:p>
            <a:pPr marL="0" indent="0" algn="ctr">
              <a:lnSpc>
                <a:spcPct val="80000"/>
              </a:lnSpc>
              <a:buClr>
                <a:srgbClr val="3333FF"/>
              </a:buClr>
              <a:buNone/>
            </a:pPr>
            <a:r>
              <a:rPr lang="en-US" sz="3200" b="1" dirty="0" smtClean="0">
                <a:solidFill>
                  <a:schemeClr val="accent4">
                    <a:lumMod val="75000"/>
                  </a:schemeClr>
                </a:solidFill>
              </a:rPr>
              <a:t>Marketing Manager</a:t>
            </a:r>
          </a:p>
          <a:p>
            <a:pPr marL="0" indent="0" algn="ctr">
              <a:lnSpc>
                <a:spcPct val="80000"/>
              </a:lnSpc>
              <a:buClr>
                <a:srgbClr val="3333FF"/>
              </a:buClr>
              <a:buNone/>
            </a:pPr>
            <a:r>
              <a:rPr lang="en-US" sz="3200" b="1" dirty="0" smtClean="0">
                <a:solidFill>
                  <a:schemeClr val="accent4">
                    <a:lumMod val="75000"/>
                  </a:schemeClr>
                </a:solidFill>
              </a:rPr>
              <a:t>Nonprofit Sponsor as Fiscal Agent</a:t>
            </a:r>
          </a:p>
          <a:p>
            <a:pPr marL="0" indent="0" algn="ctr">
              <a:lnSpc>
                <a:spcPct val="80000"/>
              </a:lnSpc>
              <a:buClr>
                <a:srgbClr val="3333FF"/>
              </a:buClr>
              <a:buNone/>
            </a:pPr>
            <a:r>
              <a:rPr lang="en-US" sz="3200" b="1" dirty="0" smtClean="0">
                <a:solidFill>
                  <a:schemeClr val="accent4">
                    <a:lumMod val="75000"/>
                  </a:schemeClr>
                </a:solidFill>
              </a:rPr>
              <a:t>Funding/Donations </a:t>
            </a:r>
            <a:endParaRPr lang="en-US" sz="3200" b="1" dirty="0">
              <a:solidFill>
                <a:schemeClr val="accent4">
                  <a:lumMod val="75000"/>
                </a:schemeClr>
              </a:solidFill>
            </a:endParaRPr>
          </a:p>
        </p:txBody>
      </p:sp>
      <p:sp>
        <p:nvSpPr>
          <p:cNvPr id="22534" name="Text Box 6"/>
          <p:cNvSpPr txBox="1">
            <a:spLocks noChangeArrowheads="1"/>
          </p:cNvSpPr>
          <p:nvPr/>
        </p:nvSpPr>
        <p:spPr bwMode="auto">
          <a:xfrm>
            <a:off x="381000" y="4495800"/>
            <a:ext cx="3352800" cy="366713"/>
          </a:xfrm>
          <a:prstGeom prst="rect">
            <a:avLst/>
          </a:prstGeom>
          <a:noFill/>
          <a:ln w="9525">
            <a:noFill/>
            <a:miter lim="800000"/>
            <a:headEnd/>
            <a:tailEnd/>
          </a:ln>
          <a:effectLst/>
        </p:spPr>
        <p:txBody>
          <a:bodyPr>
            <a:spAutoFit/>
          </a:bodyPr>
          <a:lstStyle/>
          <a:p>
            <a:pPr>
              <a:spcBef>
                <a:spcPct val="50000"/>
              </a:spcBef>
            </a:pPr>
            <a:endParaRPr lang="en-US">
              <a:latin typeface="Verdana" pitchFamily="34" charset="0"/>
              <a:cs typeface="Arial" charset="0"/>
            </a:endParaRPr>
          </a:p>
        </p:txBody>
      </p:sp>
      <p:pic>
        <p:nvPicPr>
          <p:cNvPr id="9" name="Picture 3" descr="Internal disc - ImgLib2c"/>
          <p:cNvPicPr>
            <a:picLocks noChangeAspect="1" noChangeArrowheads="1"/>
          </p:cNvPicPr>
          <p:nvPr/>
        </p:nvPicPr>
        <p:blipFill>
          <a:blip r:embed="rId3" cstate="print"/>
          <a:srcRect/>
          <a:stretch>
            <a:fillRect/>
          </a:stretch>
        </p:blipFill>
        <p:spPr bwMode="auto">
          <a:xfrm>
            <a:off x="685800" y="610547"/>
            <a:ext cx="1676400" cy="1675453"/>
          </a:xfrm>
          <a:prstGeom prst="rect">
            <a:avLst/>
          </a:prstGeom>
          <a:noFill/>
        </p:spPr>
      </p:pic>
    </p:spTree>
    <p:extLst>
      <p:ext uri="{BB962C8B-B14F-4D97-AF65-F5344CB8AC3E}">
        <p14:creationId xmlns="" xmlns:p14="http://schemas.microsoft.com/office/powerpoint/2010/main" val="22769115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81354" y="762000"/>
            <a:ext cx="8229600" cy="1143000"/>
          </a:xfrm>
        </p:spPr>
        <p:txBody>
          <a:bodyPr>
            <a:normAutofit fontScale="90000"/>
          </a:bodyPr>
          <a:lstStyle/>
          <a:p>
            <a:r>
              <a:rPr lang="en-US" sz="4200" b="1" dirty="0" smtClean="0">
                <a:solidFill>
                  <a:schemeClr val="accent4">
                    <a:lumMod val="75000"/>
                  </a:schemeClr>
                </a:solidFill>
              </a:rPr>
              <a:t/>
            </a:r>
            <a:br>
              <a:rPr lang="en-US" sz="4200" b="1" dirty="0" smtClean="0">
                <a:solidFill>
                  <a:schemeClr val="accent4">
                    <a:lumMod val="75000"/>
                  </a:schemeClr>
                </a:solidFill>
              </a:rPr>
            </a:br>
            <a:r>
              <a:rPr lang="en-US" sz="4200" b="1" dirty="0" smtClean="0">
                <a:solidFill>
                  <a:schemeClr val="accent4">
                    <a:lumMod val="75000"/>
                  </a:schemeClr>
                </a:solidFill>
              </a:rPr>
              <a:t>Join Us…Impact Literacy</a:t>
            </a:r>
            <a:br>
              <a:rPr lang="en-US" sz="4200" b="1" dirty="0" smtClean="0">
                <a:solidFill>
                  <a:schemeClr val="accent4">
                    <a:lumMod val="75000"/>
                  </a:schemeClr>
                </a:solidFill>
              </a:rPr>
            </a:br>
            <a:r>
              <a:rPr lang="en-US" sz="4200" b="1" dirty="0" smtClean="0">
                <a:solidFill>
                  <a:schemeClr val="accent4">
                    <a:lumMod val="75000"/>
                  </a:schemeClr>
                </a:solidFill>
              </a:rPr>
              <a:t> &amp; Competency</a:t>
            </a:r>
            <a:br>
              <a:rPr lang="en-US" sz="4200" b="1" dirty="0" smtClean="0">
                <a:solidFill>
                  <a:schemeClr val="accent4">
                    <a:lumMod val="75000"/>
                  </a:schemeClr>
                </a:solidFill>
              </a:rPr>
            </a:br>
            <a:r>
              <a:rPr lang="en-US" sz="4200" b="1" dirty="0" smtClean="0">
                <a:solidFill>
                  <a:schemeClr val="accent4">
                    <a:lumMod val="75000"/>
                  </a:schemeClr>
                </a:solidFill>
              </a:rPr>
              <a:t> In our Community</a:t>
            </a:r>
            <a:endParaRPr lang="en-US" sz="4200" b="1" dirty="0">
              <a:solidFill>
                <a:schemeClr val="accent4">
                  <a:lumMod val="75000"/>
                </a:schemeClr>
              </a:solidFill>
            </a:endParaRPr>
          </a:p>
        </p:txBody>
      </p:sp>
      <p:pic>
        <p:nvPicPr>
          <p:cNvPr id="26628" name="Picture 4" descr="Dolly_kindergarten8x10 (5)"/>
          <p:cNvPicPr>
            <a:picLocks noGrp="1" noChangeAspect="1" noChangeArrowheads="1"/>
          </p:cNvPicPr>
          <p:nvPr>
            <p:ph sz="half" idx="1"/>
          </p:nvPr>
        </p:nvPicPr>
        <p:blipFill>
          <a:blip r:embed="rId3" cstate="print"/>
          <a:srcRect/>
          <a:stretch>
            <a:fillRect/>
          </a:stretch>
        </p:blipFill>
        <p:spPr>
          <a:xfrm>
            <a:off x="2413794" y="2667000"/>
            <a:ext cx="4240212" cy="3497262"/>
          </a:xfrm>
          <a:noFill/>
          <a:ln/>
        </p:spPr>
      </p:pic>
      <p:sp>
        <p:nvSpPr>
          <p:cNvPr id="26627" name="Rectangle 3"/>
          <p:cNvSpPr>
            <a:spLocks noGrp="1" noChangeArrowheads="1"/>
          </p:cNvSpPr>
          <p:nvPr>
            <p:ph type="body" sz="half" idx="2"/>
          </p:nvPr>
        </p:nvSpPr>
        <p:spPr>
          <a:xfrm flipV="1">
            <a:off x="762000" y="7086600"/>
            <a:ext cx="8001000" cy="76200"/>
          </a:xfrm>
        </p:spPr>
        <p:txBody>
          <a:bodyPr>
            <a:normAutofit fontScale="25000" lnSpcReduction="20000"/>
          </a:bodyPr>
          <a:lstStyle/>
          <a:p>
            <a:pPr algn="ctr">
              <a:lnSpc>
                <a:spcPct val="90000"/>
              </a:lnSpc>
              <a:buFontTx/>
              <a:buNone/>
            </a:pPr>
            <a:endParaRPr lang="en-US" sz="8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914400"/>
            <a:ext cx="8229600" cy="1143000"/>
          </a:xfrm>
        </p:spPr>
        <p:txBody>
          <a:bodyPr/>
          <a:lstStyle/>
          <a:p>
            <a:r>
              <a:rPr lang="en-US" b="1" dirty="0" smtClean="0">
                <a:solidFill>
                  <a:schemeClr val="accent4">
                    <a:lumMod val="75000"/>
                  </a:schemeClr>
                </a:solidFill>
              </a:rPr>
              <a:t>Rotary Club of Herndon</a:t>
            </a:r>
            <a:endParaRPr lang="en-US" b="1" dirty="0">
              <a:solidFill>
                <a:schemeClr val="accent4">
                  <a:lumMod val="75000"/>
                </a:schemeClr>
              </a:solidFill>
            </a:endParaRPr>
          </a:p>
        </p:txBody>
      </p:sp>
      <p:pic>
        <p:nvPicPr>
          <p:cNvPr id="24580" name="Picture 4" descr="RotaryWheel"/>
          <p:cNvPicPr>
            <a:picLocks noGrp="1" noChangeAspect="1" noChangeArrowheads="1"/>
          </p:cNvPicPr>
          <p:nvPr>
            <p:ph sz="half" idx="1"/>
          </p:nvPr>
        </p:nvPicPr>
        <p:blipFill>
          <a:blip r:embed="rId3" cstate="print"/>
          <a:stretch>
            <a:fillRect/>
          </a:stretch>
        </p:blipFill>
        <p:spPr>
          <a:xfrm>
            <a:off x="926592" y="2363565"/>
            <a:ext cx="3099816" cy="2999232"/>
          </a:xfrm>
          <a:noFill/>
          <a:ln/>
        </p:spPr>
      </p:pic>
      <p:sp>
        <p:nvSpPr>
          <p:cNvPr id="24579" name="Rectangle 3"/>
          <p:cNvSpPr>
            <a:spLocks noGrp="1" noChangeArrowheads="1"/>
          </p:cNvSpPr>
          <p:nvPr>
            <p:ph type="body" sz="half" idx="2"/>
          </p:nvPr>
        </p:nvSpPr>
        <p:spPr>
          <a:xfrm>
            <a:off x="4191000" y="1752600"/>
            <a:ext cx="4572000" cy="4343400"/>
          </a:xfrm>
        </p:spPr>
        <p:txBody>
          <a:bodyPr>
            <a:normAutofit fontScale="92500" lnSpcReduction="10000"/>
          </a:bodyPr>
          <a:lstStyle/>
          <a:p>
            <a:pPr>
              <a:lnSpc>
                <a:spcPct val="80000"/>
              </a:lnSpc>
              <a:buFontTx/>
              <a:buNone/>
            </a:pPr>
            <a:r>
              <a:rPr lang="en-US" sz="900" b="1" dirty="0"/>
              <a:t>	</a:t>
            </a:r>
          </a:p>
          <a:p>
            <a:pPr>
              <a:lnSpc>
                <a:spcPct val="80000"/>
              </a:lnSpc>
              <a:buFontTx/>
              <a:buNone/>
            </a:pPr>
            <a:endParaRPr lang="en-US" sz="1600" b="1" dirty="0" smtClean="0"/>
          </a:p>
          <a:p>
            <a:pPr>
              <a:lnSpc>
                <a:spcPct val="80000"/>
              </a:lnSpc>
              <a:buFontTx/>
              <a:buNone/>
            </a:pPr>
            <a:endParaRPr lang="en-US" sz="1600" b="1" dirty="0" smtClean="0"/>
          </a:p>
          <a:p>
            <a:pPr>
              <a:lnSpc>
                <a:spcPct val="80000"/>
              </a:lnSpc>
              <a:buFontTx/>
              <a:buNone/>
            </a:pPr>
            <a:r>
              <a:rPr lang="en-US" sz="2000" b="1" dirty="0" smtClean="0">
                <a:solidFill>
                  <a:schemeClr val="accent4">
                    <a:lumMod val="75000"/>
                  </a:schemeClr>
                </a:solidFill>
              </a:rPr>
              <a:t>Started Imagination Library </a:t>
            </a:r>
          </a:p>
          <a:p>
            <a:pPr>
              <a:lnSpc>
                <a:spcPct val="80000"/>
              </a:lnSpc>
              <a:buFontTx/>
              <a:buNone/>
            </a:pPr>
            <a:r>
              <a:rPr lang="en-US" sz="2000" b="1" dirty="0" smtClean="0">
                <a:solidFill>
                  <a:schemeClr val="accent4">
                    <a:lumMod val="75000"/>
                  </a:schemeClr>
                </a:solidFill>
              </a:rPr>
              <a:t>				Project 2005</a:t>
            </a:r>
            <a:endParaRPr lang="en-US" sz="2000" b="1" dirty="0">
              <a:solidFill>
                <a:schemeClr val="accent4">
                  <a:lumMod val="75000"/>
                </a:schemeClr>
              </a:solidFill>
            </a:endParaRPr>
          </a:p>
          <a:p>
            <a:pPr>
              <a:lnSpc>
                <a:spcPct val="80000"/>
              </a:lnSpc>
              <a:buFontTx/>
              <a:buNone/>
            </a:pPr>
            <a:endParaRPr lang="en-US" sz="2000" b="1" dirty="0">
              <a:solidFill>
                <a:schemeClr val="accent4">
                  <a:lumMod val="75000"/>
                </a:schemeClr>
              </a:solidFill>
            </a:endParaRPr>
          </a:p>
          <a:p>
            <a:pPr>
              <a:lnSpc>
                <a:spcPct val="80000"/>
              </a:lnSpc>
              <a:buFontTx/>
              <a:buNone/>
            </a:pPr>
            <a:r>
              <a:rPr lang="en-US" sz="2200" b="1" dirty="0" smtClean="0">
                <a:solidFill>
                  <a:schemeClr val="accent4">
                    <a:lumMod val="75000"/>
                  </a:schemeClr>
                </a:solidFill>
              </a:rPr>
              <a:t>Registrations as of 2013:</a:t>
            </a:r>
          </a:p>
          <a:p>
            <a:pPr>
              <a:lnSpc>
                <a:spcPct val="80000"/>
              </a:lnSpc>
              <a:buFontTx/>
              <a:buNone/>
            </a:pPr>
            <a:endParaRPr lang="en-US" sz="2000" b="1" dirty="0" smtClean="0">
              <a:solidFill>
                <a:schemeClr val="accent4">
                  <a:lumMod val="75000"/>
                </a:schemeClr>
              </a:solidFill>
            </a:endParaRPr>
          </a:p>
          <a:p>
            <a:pPr>
              <a:lnSpc>
                <a:spcPct val="80000"/>
              </a:lnSpc>
              <a:buFontTx/>
              <a:buNone/>
            </a:pPr>
            <a:r>
              <a:rPr lang="en-US" sz="2000" b="1" dirty="0" smtClean="0">
                <a:solidFill>
                  <a:schemeClr val="accent4">
                    <a:lumMod val="75000"/>
                  </a:schemeClr>
                </a:solidFill>
              </a:rPr>
              <a:t>      20170 Zip Code:  460 Children</a:t>
            </a:r>
          </a:p>
          <a:p>
            <a:pPr>
              <a:lnSpc>
                <a:spcPct val="80000"/>
              </a:lnSpc>
              <a:buFontTx/>
              <a:buNone/>
            </a:pPr>
            <a:r>
              <a:rPr lang="en-US" sz="2000" b="1" dirty="0" smtClean="0">
                <a:solidFill>
                  <a:schemeClr val="accent4">
                    <a:lumMod val="75000"/>
                  </a:schemeClr>
                </a:solidFill>
              </a:rPr>
              <a:t>			 614 Graduated</a:t>
            </a:r>
            <a:endParaRPr lang="en-US" sz="2000" b="1" dirty="0">
              <a:solidFill>
                <a:schemeClr val="accent4">
                  <a:lumMod val="75000"/>
                </a:schemeClr>
              </a:solidFill>
            </a:endParaRPr>
          </a:p>
          <a:p>
            <a:pPr>
              <a:lnSpc>
                <a:spcPct val="80000"/>
              </a:lnSpc>
              <a:buFontTx/>
              <a:buNone/>
            </a:pPr>
            <a:endParaRPr lang="en-US" sz="2000" b="1" dirty="0">
              <a:solidFill>
                <a:schemeClr val="accent4">
                  <a:lumMod val="75000"/>
                </a:schemeClr>
              </a:solidFill>
            </a:endParaRPr>
          </a:p>
          <a:p>
            <a:pPr>
              <a:lnSpc>
                <a:spcPct val="80000"/>
              </a:lnSpc>
              <a:buFontTx/>
              <a:buNone/>
            </a:pPr>
            <a:r>
              <a:rPr lang="en-US" sz="2000" b="1" dirty="0" smtClean="0">
                <a:solidFill>
                  <a:schemeClr val="accent4">
                    <a:lumMod val="75000"/>
                  </a:schemeClr>
                </a:solidFill>
              </a:rPr>
              <a:t>      20171 Zip Code:   137 Children</a:t>
            </a:r>
          </a:p>
          <a:p>
            <a:pPr>
              <a:lnSpc>
                <a:spcPct val="80000"/>
              </a:lnSpc>
              <a:buFontTx/>
              <a:buNone/>
            </a:pPr>
            <a:r>
              <a:rPr lang="en-US" sz="2000" b="1" dirty="0" smtClean="0">
                <a:solidFill>
                  <a:schemeClr val="accent4">
                    <a:lumMod val="75000"/>
                  </a:schemeClr>
                </a:solidFill>
              </a:rPr>
              <a:t>			  20 Graduated</a:t>
            </a:r>
            <a:endParaRPr lang="en-US" sz="2000" b="1" dirty="0">
              <a:solidFill>
                <a:schemeClr val="accent4">
                  <a:lumMod val="75000"/>
                </a:schemeClr>
              </a:solidFill>
            </a:endParaRPr>
          </a:p>
          <a:p>
            <a:pPr>
              <a:lnSpc>
                <a:spcPct val="80000"/>
              </a:lnSpc>
              <a:buFontTx/>
              <a:buNone/>
            </a:pPr>
            <a:endParaRPr lang="en-US" sz="1700" b="1" dirty="0"/>
          </a:p>
          <a:p>
            <a:pPr>
              <a:lnSpc>
                <a:spcPct val="80000"/>
              </a:lnSpc>
              <a:buFontTx/>
              <a:buNone/>
            </a:pPr>
            <a:endParaRPr lang="en-US" sz="900" b="1" dirty="0"/>
          </a:p>
          <a:p>
            <a:pPr>
              <a:lnSpc>
                <a:spcPct val="80000"/>
              </a:lnSpc>
              <a:buFontTx/>
              <a:buNone/>
            </a:pPr>
            <a:endParaRPr lang="en-US" sz="9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772319"/>
            <a:ext cx="7565658" cy="1074737"/>
          </a:xfrm>
        </p:spPr>
        <p:txBody>
          <a:bodyPr>
            <a:normAutofit/>
          </a:bodyPr>
          <a:lstStyle/>
          <a:p>
            <a:r>
              <a:rPr lang="en-US" sz="4000" b="1" dirty="0" smtClean="0">
                <a:solidFill>
                  <a:schemeClr val="accent4">
                    <a:lumMod val="75000"/>
                  </a:schemeClr>
                </a:solidFill>
              </a:rPr>
              <a:t>Project Target …</a:t>
            </a:r>
            <a:endParaRPr lang="en-US" sz="4000" b="1" dirty="0">
              <a:solidFill>
                <a:schemeClr val="accent4">
                  <a:lumMod val="75000"/>
                </a:schemeClr>
              </a:solidFill>
            </a:endParaRPr>
          </a:p>
        </p:txBody>
      </p:sp>
      <p:sp>
        <p:nvSpPr>
          <p:cNvPr id="22531" name="Rectangle 3"/>
          <p:cNvSpPr>
            <a:spLocks noGrp="1" noChangeArrowheads="1"/>
          </p:cNvSpPr>
          <p:nvPr>
            <p:ph type="body" sz="half" idx="2"/>
          </p:nvPr>
        </p:nvSpPr>
        <p:spPr>
          <a:xfrm>
            <a:off x="685800" y="2084388"/>
            <a:ext cx="8001000" cy="4041775"/>
          </a:xfrm>
        </p:spPr>
        <p:txBody>
          <a:bodyPr>
            <a:normAutofit/>
          </a:bodyPr>
          <a:lstStyle/>
          <a:p>
            <a:pPr marL="0" indent="0" algn="ctr">
              <a:lnSpc>
                <a:spcPct val="80000"/>
              </a:lnSpc>
              <a:buClr>
                <a:srgbClr val="3333FF"/>
              </a:buClr>
              <a:buNone/>
            </a:pPr>
            <a:endParaRPr lang="en-US" sz="2200" b="1" dirty="0">
              <a:solidFill>
                <a:schemeClr val="accent4">
                  <a:lumMod val="75000"/>
                </a:schemeClr>
              </a:solidFill>
            </a:endParaRPr>
          </a:p>
          <a:p>
            <a:pPr marL="0" indent="0" algn="ctr">
              <a:lnSpc>
                <a:spcPct val="80000"/>
              </a:lnSpc>
              <a:buClr>
                <a:srgbClr val="3333FF"/>
              </a:buClr>
              <a:buNone/>
            </a:pPr>
            <a:r>
              <a:rPr lang="en-US" sz="2200" b="1" dirty="0" smtClean="0">
                <a:solidFill>
                  <a:schemeClr val="accent4">
                    <a:lumMod val="75000"/>
                  </a:schemeClr>
                </a:solidFill>
              </a:rPr>
              <a:t>Place Holder </a:t>
            </a:r>
          </a:p>
          <a:p>
            <a:pPr marL="0" indent="0" algn="ctr">
              <a:lnSpc>
                <a:spcPct val="80000"/>
              </a:lnSpc>
              <a:buClr>
                <a:srgbClr val="3333FF"/>
              </a:buClr>
              <a:buNone/>
            </a:pPr>
            <a:r>
              <a:rPr lang="en-US" sz="2200" b="1" dirty="0" smtClean="0">
                <a:solidFill>
                  <a:schemeClr val="accent4">
                    <a:lumMod val="75000"/>
                  </a:schemeClr>
                </a:solidFill>
              </a:rPr>
              <a:t>For Data</a:t>
            </a:r>
          </a:p>
          <a:p>
            <a:pPr marL="0" indent="0" algn="ctr">
              <a:lnSpc>
                <a:spcPct val="80000"/>
              </a:lnSpc>
              <a:buClr>
                <a:srgbClr val="3333FF"/>
              </a:buClr>
              <a:buNone/>
            </a:pPr>
            <a:r>
              <a:rPr lang="en-US" sz="2200" b="1" dirty="0" smtClean="0">
                <a:solidFill>
                  <a:schemeClr val="accent4">
                    <a:lumMod val="75000"/>
                  </a:schemeClr>
                </a:solidFill>
              </a:rPr>
              <a:t>On projected costs</a:t>
            </a:r>
            <a:endParaRPr lang="en-US" sz="2200" b="1" dirty="0">
              <a:solidFill>
                <a:schemeClr val="accent4">
                  <a:lumMod val="75000"/>
                </a:schemeClr>
              </a:solidFill>
            </a:endParaRPr>
          </a:p>
          <a:p>
            <a:pPr marL="0" indent="0">
              <a:lnSpc>
                <a:spcPct val="80000"/>
              </a:lnSpc>
              <a:buClr>
                <a:srgbClr val="3333FF"/>
              </a:buClr>
              <a:buNone/>
            </a:pPr>
            <a:endParaRPr lang="en-US" sz="2200" b="1" dirty="0">
              <a:solidFill>
                <a:schemeClr val="accent4">
                  <a:lumMod val="75000"/>
                </a:schemeClr>
              </a:solidFill>
            </a:endParaRPr>
          </a:p>
        </p:txBody>
      </p:sp>
      <p:sp>
        <p:nvSpPr>
          <p:cNvPr id="22534" name="Text Box 6"/>
          <p:cNvSpPr txBox="1">
            <a:spLocks noChangeArrowheads="1"/>
          </p:cNvSpPr>
          <p:nvPr/>
        </p:nvSpPr>
        <p:spPr bwMode="auto">
          <a:xfrm>
            <a:off x="381000" y="4495800"/>
            <a:ext cx="3352800" cy="366713"/>
          </a:xfrm>
          <a:prstGeom prst="rect">
            <a:avLst/>
          </a:prstGeom>
          <a:noFill/>
          <a:ln w="9525">
            <a:noFill/>
            <a:miter lim="800000"/>
            <a:headEnd/>
            <a:tailEnd/>
          </a:ln>
          <a:effectLst/>
        </p:spPr>
        <p:txBody>
          <a:bodyPr>
            <a:spAutoFit/>
          </a:bodyPr>
          <a:lstStyle/>
          <a:p>
            <a:pPr>
              <a:spcBef>
                <a:spcPct val="50000"/>
              </a:spcBef>
            </a:pPr>
            <a:endParaRPr lang="en-US">
              <a:latin typeface="Verdana" pitchFamily="34" charset="0"/>
              <a:cs typeface="Arial" charset="0"/>
            </a:endParaRPr>
          </a:p>
        </p:txBody>
      </p:sp>
      <p:pic>
        <p:nvPicPr>
          <p:cNvPr id="5" name="Picture 3" descr="Internal disc - ImgLib2c"/>
          <p:cNvPicPr>
            <a:picLocks noChangeAspect="1" noChangeArrowheads="1"/>
          </p:cNvPicPr>
          <p:nvPr/>
        </p:nvPicPr>
        <p:blipFill>
          <a:blip r:embed="rId3" cstate="print"/>
          <a:srcRect/>
          <a:stretch>
            <a:fillRect/>
          </a:stretch>
        </p:blipFill>
        <p:spPr bwMode="auto">
          <a:xfrm>
            <a:off x="685800" y="610547"/>
            <a:ext cx="1676400" cy="1675453"/>
          </a:xfrm>
          <a:prstGeom prst="rect">
            <a:avLst/>
          </a:prstGeom>
          <a:noFill/>
        </p:spPr>
      </p:pic>
    </p:spTree>
    <p:extLst>
      <p:ext uri="{BB962C8B-B14F-4D97-AF65-F5344CB8AC3E}">
        <p14:creationId xmlns="" xmlns:p14="http://schemas.microsoft.com/office/powerpoint/2010/main" val="1475671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609600"/>
            <a:ext cx="8839200" cy="1828800"/>
          </a:xfrm>
          <a:noFill/>
          <a:ln/>
        </p:spPr>
        <p:txBody>
          <a:bodyPr>
            <a:normAutofit fontScale="90000"/>
          </a:bodyPr>
          <a:lstStyle/>
          <a:p>
            <a:r>
              <a:rPr lang="en-US" sz="4500" b="1" dirty="0" smtClean="0">
                <a:solidFill>
                  <a:schemeClr val="accent4">
                    <a:lumMod val="75000"/>
                  </a:schemeClr>
                </a:solidFill>
                <a:effectLst>
                  <a:outerShdw blurRad="38100" dist="38100" dir="2700000" algn="tl">
                    <a:srgbClr val="C0C0C0"/>
                  </a:outerShdw>
                </a:effectLst>
              </a:rPr>
              <a:t>Hanover</a:t>
            </a:r>
            <a:br>
              <a:rPr lang="en-US" sz="4500" b="1" dirty="0" smtClean="0">
                <a:solidFill>
                  <a:schemeClr val="accent4">
                    <a:lumMod val="75000"/>
                  </a:schemeClr>
                </a:solidFill>
                <a:effectLst>
                  <a:outerShdw blurRad="38100" dist="38100" dir="2700000" algn="tl">
                    <a:srgbClr val="C0C0C0"/>
                  </a:outerShdw>
                </a:effectLst>
              </a:rPr>
            </a:br>
            <a:r>
              <a:rPr lang="en-US" sz="4500" b="1" dirty="0" smtClean="0">
                <a:solidFill>
                  <a:schemeClr val="accent4">
                    <a:lumMod val="75000"/>
                  </a:schemeClr>
                </a:solidFill>
                <a:effectLst>
                  <a:outerShdw blurRad="38100" dist="38100" dir="2700000" algn="tl">
                    <a:srgbClr val="C0C0C0"/>
                  </a:outerShdw>
                </a:effectLst>
              </a:rPr>
              <a:t> Early Childhood </a:t>
            </a:r>
            <a:br>
              <a:rPr lang="en-US" sz="4500" b="1" dirty="0" smtClean="0">
                <a:solidFill>
                  <a:schemeClr val="accent4">
                    <a:lumMod val="75000"/>
                  </a:schemeClr>
                </a:solidFill>
                <a:effectLst>
                  <a:outerShdw blurRad="38100" dist="38100" dir="2700000" algn="tl">
                    <a:srgbClr val="C0C0C0"/>
                  </a:outerShdw>
                </a:effectLst>
              </a:rPr>
            </a:br>
            <a:r>
              <a:rPr lang="en-US" sz="4500" b="1" dirty="0" smtClean="0">
                <a:solidFill>
                  <a:schemeClr val="accent4">
                    <a:lumMod val="75000"/>
                  </a:schemeClr>
                </a:solidFill>
                <a:effectLst>
                  <a:outerShdw blurRad="38100" dist="38100" dir="2700000" algn="tl">
                    <a:srgbClr val="C0C0C0"/>
                  </a:outerShdw>
                </a:effectLst>
              </a:rPr>
              <a:t>Council </a:t>
            </a:r>
            <a:endParaRPr lang="en-US" sz="4500" dirty="0">
              <a:solidFill>
                <a:schemeClr val="accent4">
                  <a:lumMod val="75000"/>
                </a:schemeClr>
              </a:solidFill>
            </a:endParaRPr>
          </a:p>
        </p:txBody>
      </p:sp>
      <p:sp>
        <p:nvSpPr>
          <p:cNvPr id="8195" name="Rectangle 3"/>
          <p:cNvSpPr>
            <a:spLocks noGrp="1" noChangeArrowheads="1"/>
          </p:cNvSpPr>
          <p:nvPr>
            <p:ph idx="1"/>
          </p:nvPr>
        </p:nvSpPr>
        <p:spPr>
          <a:xfrm>
            <a:off x="838200" y="2438400"/>
            <a:ext cx="7696200" cy="3886200"/>
          </a:xfrm>
        </p:spPr>
        <p:txBody>
          <a:bodyPr>
            <a:normAutofit/>
          </a:bodyPr>
          <a:lstStyle/>
          <a:p>
            <a:pPr marL="0" indent="0">
              <a:lnSpc>
                <a:spcPct val="90000"/>
              </a:lnSpc>
              <a:buClr>
                <a:srgbClr val="3333FF"/>
              </a:buClr>
              <a:buNone/>
            </a:pPr>
            <a:r>
              <a:rPr lang="en-US" i="1" dirty="0">
                <a:solidFill>
                  <a:schemeClr val="accent4">
                    <a:lumMod val="75000"/>
                  </a:schemeClr>
                </a:solidFill>
              </a:rPr>
              <a:t>The Hanover Early Childhood Council promotes the goal </a:t>
            </a:r>
            <a:r>
              <a:rPr lang="en-US" i="1" dirty="0" smtClean="0">
                <a:solidFill>
                  <a:schemeClr val="accent4">
                    <a:lumMod val="75000"/>
                  </a:schemeClr>
                </a:solidFill>
              </a:rPr>
              <a:t>of ensuring </a:t>
            </a:r>
            <a:r>
              <a:rPr lang="en-US" i="1" dirty="0">
                <a:solidFill>
                  <a:schemeClr val="accent4">
                    <a:lumMod val="75000"/>
                  </a:schemeClr>
                </a:solidFill>
              </a:rPr>
              <a:t>that all children, prenatal-five years, are healthy, well cared for, and have a good start on </a:t>
            </a:r>
            <a:r>
              <a:rPr lang="en-US" i="1" dirty="0" smtClean="0">
                <a:solidFill>
                  <a:schemeClr val="accent4">
                    <a:lumMod val="75000"/>
                  </a:schemeClr>
                </a:solidFill>
              </a:rPr>
              <a:t>life. </a:t>
            </a:r>
          </a:p>
          <a:p>
            <a:pPr lvl="1"/>
            <a:r>
              <a:rPr lang="en-US" dirty="0">
                <a:solidFill>
                  <a:schemeClr val="accent4">
                    <a:lumMod val="75000"/>
                  </a:schemeClr>
                </a:solidFill>
              </a:rPr>
              <a:t>The Early Childhood Workgroup </a:t>
            </a:r>
            <a:r>
              <a:rPr lang="en-US" dirty="0" smtClean="0">
                <a:solidFill>
                  <a:schemeClr val="accent4">
                    <a:lumMod val="75000"/>
                  </a:schemeClr>
                </a:solidFill>
              </a:rPr>
              <a:t>Membership:</a:t>
            </a:r>
          </a:p>
          <a:p>
            <a:pPr lvl="2"/>
            <a:r>
              <a:rPr lang="en-US" dirty="0" smtClean="0">
                <a:solidFill>
                  <a:schemeClr val="accent4">
                    <a:lumMod val="75000"/>
                  </a:schemeClr>
                </a:solidFill>
              </a:rPr>
              <a:t> </a:t>
            </a:r>
            <a:r>
              <a:rPr lang="en-US" dirty="0">
                <a:solidFill>
                  <a:schemeClr val="accent4">
                    <a:lumMod val="75000"/>
                  </a:schemeClr>
                </a:solidFill>
              </a:rPr>
              <a:t>R</a:t>
            </a:r>
            <a:r>
              <a:rPr lang="en-US" dirty="0" smtClean="0">
                <a:solidFill>
                  <a:schemeClr val="accent4">
                    <a:lumMod val="75000"/>
                  </a:schemeClr>
                </a:solidFill>
              </a:rPr>
              <a:t>epresentatives from </a:t>
            </a:r>
            <a:r>
              <a:rPr lang="en-US" dirty="0">
                <a:solidFill>
                  <a:schemeClr val="accent4">
                    <a:lumMod val="75000"/>
                  </a:schemeClr>
                </a:solidFill>
              </a:rPr>
              <a:t>various </a:t>
            </a:r>
            <a:r>
              <a:rPr lang="en-US" dirty="0" smtClean="0">
                <a:solidFill>
                  <a:schemeClr val="accent4">
                    <a:lumMod val="75000"/>
                  </a:schemeClr>
                </a:solidFill>
              </a:rPr>
              <a:t>local </a:t>
            </a:r>
            <a:r>
              <a:rPr lang="en-US" dirty="0">
                <a:solidFill>
                  <a:schemeClr val="accent4">
                    <a:lumMod val="75000"/>
                  </a:schemeClr>
                </a:solidFill>
              </a:rPr>
              <a:t>government </a:t>
            </a:r>
            <a:r>
              <a:rPr lang="en-US" dirty="0" smtClean="0">
                <a:solidFill>
                  <a:schemeClr val="accent4">
                    <a:lumMod val="75000"/>
                  </a:schemeClr>
                </a:solidFill>
              </a:rPr>
              <a:t>departments</a:t>
            </a:r>
            <a:r>
              <a:rPr lang="en-US" i="1" dirty="0">
                <a:solidFill>
                  <a:schemeClr val="accent4">
                    <a:lumMod val="75000"/>
                  </a:schemeClr>
                </a:solidFill>
              </a:rPr>
              <a:t>,</a:t>
            </a:r>
            <a:r>
              <a:rPr lang="en-US" i="1" dirty="0" smtClean="0">
                <a:solidFill>
                  <a:schemeClr val="accent4">
                    <a:lumMod val="75000"/>
                  </a:schemeClr>
                </a:solidFill>
              </a:rPr>
              <a:t> </a:t>
            </a:r>
            <a:r>
              <a:rPr lang="en-US" dirty="0">
                <a:solidFill>
                  <a:schemeClr val="accent4">
                    <a:lumMod val="75000"/>
                  </a:schemeClr>
                </a:solidFill>
              </a:rPr>
              <a:t>schools and libraries.</a:t>
            </a:r>
          </a:p>
          <a:p>
            <a:pPr lvl="2"/>
            <a:r>
              <a:rPr lang="en-US" dirty="0" smtClean="0">
                <a:solidFill>
                  <a:schemeClr val="accent4">
                    <a:lumMod val="75000"/>
                  </a:schemeClr>
                </a:solidFill>
              </a:rPr>
              <a:t>Community </a:t>
            </a:r>
            <a:r>
              <a:rPr lang="en-US" dirty="0">
                <a:solidFill>
                  <a:schemeClr val="accent4">
                    <a:lumMod val="75000"/>
                  </a:schemeClr>
                </a:solidFill>
              </a:rPr>
              <a:t>stakeholders and leaders including representatives of preschool and child care providers, faith-based providers, </a:t>
            </a:r>
            <a:r>
              <a:rPr lang="en-US" dirty="0" smtClean="0">
                <a:solidFill>
                  <a:schemeClr val="accent4">
                    <a:lumMod val="75000"/>
                  </a:schemeClr>
                </a:solidFill>
              </a:rPr>
              <a:t>business </a:t>
            </a:r>
            <a:r>
              <a:rPr lang="en-US" dirty="0">
                <a:solidFill>
                  <a:schemeClr val="accent4">
                    <a:lumMod val="75000"/>
                  </a:schemeClr>
                </a:solidFill>
              </a:rPr>
              <a:t>and non-profits that specialize in services for this </a:t>
            </a:r>
            <a:r>
              <a:rPr lang="en-US" dirty="0" smtClean="0">
                <a:solidFill>
                  <a:schemeClr val="accent4">
                    <a:lumMod val="75000"/>
                  </a:schemeClr>
                </a:solidFill>
              </a:rPr>
              <a:t>population</a:t>
            </a:r>
          </a:p>
          <a:p>
            <a:pPr lvl="2"/>
            <a:r>
              <a:rPr lang="en-US" dirty="0" smtClean="0">
                <a:solidFill>
                  <a:schemeClr val="accent4">
                    <a:lumMod val="75000"/>
                  </a:schemeClr>
                </a:solidFill>
              </a:rPr>
              <a:t>Smart Beginnings of the Greater Richmond Area</a:t>
            </a:r>
            <a:endParaRPr lang="en-US" dirty="0">
              <a:solidFill>
                <a:schemeClr val="accent4">
                  <a:lumMod val="75000"/>
                </a:schemeClr>
              </a:solidFill>
            </a:endParaRPr>
          </a:p>
          <a:p>
            <a:pPr marL="0" indent="0">
              <a:lnSpc>
                <a:spcPct val="90000"/>
              </a:lnSpc>
              <a:buClr>
                <a:srgbClr val="3333FF"/>
              </a:buClr>
              <a:buNone/>
            </a:pPr>
            <a:endParaRPr lang="en-US" dirty="0"/>
          </a:p>
          <a:p>
            <a:pPr marL="0" indent="0">
              <a:lnSpc>
                <a:spcPct val="90000"/>
              </a:lnSpc>
              <a:buClr>
                <a:srgbClr val="3333FF"/>
              </a:buClr>
              <a:buNone/>
            </a:pPr>
            <a:endParaRPr lang="en-US" sz="2400" b="1" dirty="0">
              <a:solidFill>
                <a:schemeClr val="accent4">
                  <a:lumMod val="75000"/>
                </a:schemeClr>
              </a:solidFill>
            </a:endParaRPr>
          </a:p>
          <a:p>
            <a:pPr>
              <a:lnSpc>
                <a:spcPct val="90000"/>
              </a:lnSpc>
              <a:buClr>
                <a:srgbClr val="3333FF"/>
              </a:buClr>
              <a:buFont typeface="Wingdings" pitchFamily="2" charset="2"/>
              <a:buChar char="q"/>
            </a:pPr>
            <a:endParaRPr lang="en-US" sz="1300" b="1" dirty="0">
              <a:solidFill>
                <a:schemeClr val="accent4">
                  <a:lumMod val="75000"/>
                </a:schemeClr>
              </a:solidFill>
            </a:endParaRPr>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2400" b="1" dirty="0"/>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8200" y="690549"/>
            <a:ext cx="1644302" cy="1569073"/>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609600"/>
            <a:ext cx="8839200" cy="1828800"/>
          </a:xfrm>
          <a:noFill/>
          <a:ln/>
        </p:spPr>
        <p:txBody>
          <a:bodyPr>
            <a:normAutofit fontScale="90000"/>
          </a:bodyPr>
          <a:lstStyle/>
          <a:p>
            <a:r>
              <a:rPr lang="en-US" sz="4500" b="1" dirty="0" smtClean="0">
                <a:solidFill>
                  <a:schemeClr val="accent4">
                    <a:lumMod val="75000"/>
                  </a:schemeClr>
                </a:solidFill>
                <a:effectLst>
                  <a:outerShdw blurRad="38100" dist="38100" dir="2700000" algn="tl">
                    <a:srgbClr val="C0C0C0"/>
                  </a:outerShdw>
                </a:effectLst>
              </a:rPr>
              <a:t>Hanover</a:t>
            </a:r>
            <a:br>
              <a:rPr lang="en-US" sz="4500" b="1" dirty="0" smtClean="0">
                <a:solidFill>
                  <a:schemeClr val="accent4">
                    <a:lumMod val="75000"/>
                  </a:schemeClr>
                </a:solidFill>
                <a:effectLst>
                  <a:outerShdw blurRad="38100" dist="38100" dir="2700000" algn="tl">
                    <a:srgbClr val="C0C0C0"/>
                  </a:outerShdw>
                </a:effectLst>
              </a:rPr>
            </a:br>
            <a:r>
              <a:rPr lang="en-US" sz="4500" b="1" dirty="0" smtClean="0">
                <a:solidFill>
                  <a:schemeClr val="accent4">
                    <a:lumMod val="75000"/>
                  </a:schemeClr>
                </a:solidFill>
                <a:effectLst>
                  <a:outerShdw blurRad="38100" dist="38100" dir="2700000" algn="tl">
                    <a:srgbClr val="C0C0C0"/>
                  </a:outerShdw>
                </a:effectLst>
              </a:rPr>
              <a:t> Early Childhood </a:t>
            </a:r>
            <a:br>
              <a:rPr lang="en-US" sz="4500" b="1" dirty="0" smtClean="0">
                <a:solidFill>
                  <a:schemeClr val="accent4">
                    <a:lumMod val="75000"/>
                  </a:schemeClr>
                </a:solidFill>
                <a:effectLst>
                  <a:outerShdw blurRad="38100" dist="38100" dir="2700000" algn="tl">
                    <a:srgbClr val="C0C0C0"/>
                  </a:outerShdw>
                </a:effectLst>
              </a:rPr>
            </a:br>
            <a:r>
              <a:rPr lang="en-US" sz="4500" b="1" dirty="0" smtClean="0">
                <a:solidFill>
                  <a:schemeClr val="accent4">
                    <a:lumMod val="75000"/>
                  </a:schemeClr>
                </a:solidFill>
                <a:effectLst>
                  <a:outerShdw blurRad="38100" dist="38100" dir="2700000" algn="tl">
                    <a:srgbClr val="C0C0C0"/>
                  </a:outerShdw>
                </a:effectLst>
              </a:rPr>
              <a:t>Council </a:t>
            </a:r>
            <a:endParaRPr lang="en-US" sz="4500" dirty="0">
              <a:solidFill>
                <a:schemeClr val="accent4">
                  <a:lumMod val="75000"/>
                </a:schemeClr>
              </a:solidFill>
            </a:endParaRPr>
          </a:p>
        </p:txBody>
      </p:sp>
      <p:sp>
        <p:nvSpPr>
          <p:cNvPr id="8195" name="Rectangle 3"/>
          <p:cNvSpPr>
            <a:spLocks noGrp="1" noChangeArrowheads="1"/>
          </p:cNvSpPr>
          <p:nvPr>
            <p:ph idx="1"/>
          </p:nvPr>
        </p:nvSpPr>
        <p:spPr>
          <a:xfrm>
            <a:off x="838200" y="2519349"/>
            <a:ext cx="7696200" cy="3886200"/>
          </a:xfrm>
        </p:spPr>
        <p:txBody>
          <a:bodyPr>
            <a:normAutofit fontScale="85000" lnSpcReduction="10000"/>
          </a:bodyPr>
          <a:lstStyle/>
          <a:p>
            <a:pPr marL="0" indent="0">
              <a:lnSpc>
                <a:spcPct val="90000"/>
              </a:lnSpc>
              <a:buClr>
                <a:srgbClr val="3333FF"/>
              </a:buClr>
              <a:buNone/>
            </a:pPr>
            <a:r>
              <a:rPr lang="en-US" i="1" dirty="0">
                <a:solidFill>
                  <a:schemeClr val="accent4">
                    <a:lumMod val="75000"/>
                  </a:schemeClr>
                </a:solidFill>
              </a:rPr>
              <a:t>	</a:t>
            </a:r>
            <a:r>
              <a:rPr lang="en-US" b="1" dirty="0" smtClean="0">
                <a:solidFill>
                  <a:schemeClr val="accent4">
                    <a:lumMod val="75000"/>
                  </a:schemeClr>
                </a:solidFill>
              </a:rPr>
              <a:t>Sample</a:t>
            </a:r>
            <a:r>
              <a:rPr lang="en-US" i="1" dirty="0" smtClean="0">
                <a:solidFill>
                  <a:schemeClr val="accent4">
                    <a:lumMod val="75000"/>
                  </a:schemeClr>
                </a:solidFill>
              </a:rPr>
              <a:t> </a:t>
            </a:r>
            <a:r>
              <a:rPr lang="en-US" b="1" dirty="0" smtClean="0">
                <a:solidFill>
                  <a:schemeClr val="accent4">
                    <a:lumMod val="75000"/>
                  </a:schemeClr>
                </a:solidFill>
              </a:rPr>
              <a:t>Initiatives:</a:t>
            </a:r>
          </a:p>
          <a:p>
            <a:pPr marL="0" indent="0">
              <a:lnSpc>
                <a:spcPct val="90000"/>
              </a:lnSpc>
              <a:buClr>
                <a:srgbClr val="3333FF"/>
              </a:buClr>
              <a:buNone/>
            </a:pPr>
            <a:r>
              <a:rPr lang="en-US" b="1" dirty="0" smtClean="0">
                <a:solidFill>
                  <a:schemeClr val="accent4">
                    <a:lumMod val="75000"/>
                  </a:schemeClr>
                </a:solidFill>
              </a:rPr>
              <a:t>           </a:t>
            </a:r>
            <a:r>
              <a:rPr lang="en-US" dirty="0" smtClean="0">
                <a:solidFill>
                  <a:schemeClr val="accent4">
                    <a:lumMod val="75000"/>
                  </a:schemeClr>
                </a:solidFill>
              </a:rPr>
              <a:t>Regional Kindergarten Registration Campaign</a:t>
            </a:r>
          </a:p>
          <a:p>
            <a:pPr marL="0" indent="0">
              <a:lnSpc>
                <a:spcPct val="90000"/>
              </a:lnSpc>
              <a:buClr>
                <a:srgbClr val="3333FF"/>
              </a:buClr>
              <a:buNone/>
            </a:pPr>
            <a:r>
              <a:rPr lang="en-US" b="1" dirty="0">
                <a:solidFill>
                  <a:schemeClr val="accent4">
                    <a:lumMod val="75000"/>
                  </a:schemeClr>
                </a:solidFill>
              </a:rPr>
              <a:t> </a:t>
            </a:r>
            <a:r>
              <a:rPr lang="en-US" b="1" dirty="0" smtClean="0">
                <a:solidFill>
                  <a:schemeClr val="accent4">
                    <a:lumMod val="75000"/>
                  </a:schemeClr>
                </a:solidFill>
              </a:rPr>
              <a:t>          </a:t>
            </a:r>
            <a:r>
              <a:rPr lang="en-US" dirty="0" smtClean="0">
                <a:solidFill>
                  <a:schemeClr val="accent4">
                    <a:lumMod val="75000"/>
                  </a:schemeClr>
                </a:solidFill>
              </a:rPr>
              <a:t>Hanover Kindergarten Registration Resource Bags</a:t>
            </a:r>
          </a:p>
          <a:p>
            <a:pPr marL="0" indent="0">
              <a:buClr>
                <a:srgbClr val="3333FF"/>
              </a:buClr>
              <a:buNone/>
            </a:pPr>
            <a:r>
              <a:rPr lang="en-US" dirty="0">
                <a:solidFill>
                  <a:schemeClr val="accent4">
                    <a:lumMod val="75000"/>
                  </a:schemeClr>
                </a:solidFill>
              </a:rPr>
              <a:t> </a:t>
            </a:r>
            <a:r>
              <a:rPr lang="en-US" dirty="0" smtClean="0">
                <a:solidFill>
                  <a:schemeClr val="accent4">
                    <a:lumMod val="75000"/>
                  </a:schemeClr>
                </a:solidFill>
              </a:rPr>
              <a:t>          “Parents Come with Lots of Questions” Resource Sheet               	        	    (English and Spanish)  </a:t>
            </a:r>
          </a:p>
          <a:p>
            <a:pPr marL="0" indent="0">
              <a:buClr>
                <a:srgbClr val="3333FF"/>
              </a:buClr>
              <a:buNone/>
            </a:pPr>
            <a:r>
              <a:rPr lang="en-US" dirty="0">
                <a:solidFill>
                  <a:schemeClr val="accent4">
                    <a:lumMod val="75000"/>
                  </a:schemeClr>
                </a:solidFill>
              </a:rPr>
              <a:t> </a:t>
            </a:r>
            <a:r>
              <a:rPr lang="en-US" dirty="0" smtClean="0">
                <a:solidFill>
                  <a:schemeClr val="accent4">
                    <a:lumMod val="75000"/>
                  </a:schemeClr>
                </a:solidFill>
              </a:rPr>
              <a:t>          Hanover Home Visiting Program –free in-home Parent    	       	    	    Educator conducts routine visits to help parents of preschool 		       	    children (infants to age 5) learn parenting skills, child development,   	    enrichment activities to ensure positive growth  &amp; development.  		    Partnership with Family Lifeline &amp; Hanover </a:t>
            </a:r>
          </a:p>
          <a:p>
            <a:pPr marL="0" indent="0">
              <a:lnSpc>
                <a:spcPct val="90000"/>
              </a:lnSpc>
              <a:buClr>
                <a:srgbClr val="3333FF"/>
              </a:buClr>
              <a:buNone/>
            </a:pPr>
            <a:r>
              <a:rPr lang="en-US" i="1" dirty="0" smtClean="0">
                <a:solidFill>
                  <a:schemeClr val="accent4">
                    <a:lumMod val="75000"/>
                  </a:schemeClr>
                </a:solidFill>
              </a:rPr>
              <a:t>          </a:t>
            </a:r>
            <a:endParaRPr lang="en-US" i="1" dirty="0">
              <a:solidFill>
                <a:schemeClr val="accent4">
                  <a:lumMod val="75000"/>
                </a:schemeClr>
              </a:solidFill>
            </a:endParaRPr>
          </a:p>
          <a:p>
            <a:pPr marL="0" indent="0">
              <a:lnSpc>
                <a:spcPct val="90000"/>
              </a:lnSpc>
              <a:buClr>
                <a:srgbClr val="3333FF"/>
              </a:buClr>
              <a:buNone/>
            </a:pPr>
            <a:endParaRPr lang="en-US" dirty="0"/>
          </a:p>
          <a:p>
            <a:pPr marL="0" indent="0">
              <a:lnSpc>
                <a:spcPct val="90000"/>
              </a:lnSpc>
              <a:buClr>
                <a:srgbClr val="3333FF"/>
              </a:buClr>
              <a:buNone/>
            </a:pPr>
            <a:endParaRPr lang="en-US" sz="2400" b="1" dirty="0">
              <a:solidFill>
                <a:schemeClr val="accent4">
                  <a:lumMod val="75000"/>
                </a:schemeClr>
              </a:solidFill>
            </a:endParaRPr>
          </a:p>
          <a:p>
            <a:pPr>
              <a:lnSpc>
                <a:spcPct val="90000"/>
              </a:lnSpc>
              <a:buClr>
                <a:srgbClr val="3333FF"/>
              </a:buClr>
              <a:buFont typeface="Wingdings" pitchFamily="2" charset="2"/>
              <a:buChar char="q"/>
            </a:pPr>
            <a:endParaRPr lang="en-US" sz="1300" b="1" dirty="0">
              <a:solidFill>
                <a:schemeClr val="accent4">
                  <a:lumMod val="75000"/>
                </a:schemeClr>
              </a:solidFill>
            </a:endParaRPr>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2400" b="1" dirty="0"/>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8200" y="690549"/>
            <a:ext cx="1644302" cy="1569073"/>
          </a:xfrm>
          <a:prstGeom prst="rect">
            <a:avLst/>
          </a:prstGeom>
        </p:spPr>
      </p:pic>
      <p:sp>
        <p:nvSpPr>
          <p:cNvPr id="7" name="Chevron 6"/>
          <p:cNvSpPr/>
          <p:nvPr/>
        </p:nvSpPr>
        <p:spPr>
          <a:xfrm>
            <a:off x="1348154" y="3352798"/>
            <a:ext cx="175846"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1348154" y="3771895"/>
            <a:ext cx="175846"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1348154" y="2933701"/>
            <a:ext cx="175846"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3" name="Chevron 12"/>
          <p:cNvSpPr/>
          <p:nvPr/>
        </p:nvSpPr>
        <p:spPr>
          <a:xfrm>
            <a:off x="1348154" y="4462449"/>
            <a:ext cx="175846"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 xmlns:p14="http://schemas.microsoft.com/office/powerpoint/2010/main" val="28154664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609600"/>
            <a:ext cx="8839200" cy="1828800"/>
          </a:xfrm>
          <a:noFill/>
          <a:ln/>
        </p:spPr>
        <p:txBody>
          <a:bodyPr>
            <a:normAutofit fontScale="90000"/>
          </a:bodyPr>
          <a:lstStyle/>
          <a:p>
            <a:r>
              <a:rPr lang="en-US" sz="4500" b="1" dirty="0" smtClean="0">
                <a:solidFill>
                  <a:schemeClr val="accent4">
                    <a:lumMod val="75000"/>
                  </a:schemeClr>
                </a:solidFill>
                <a:effectLst>
                  <a:outerShdw blurRad="38100" dist="38100" dir="2700000" algn="tl">
                    <a:srgbClr val="C0C0C0"/>
                  </a:outerShdw>
                </a:effectLst>
              </a:rPr>
              <a:t>Hanover</a:t>
            </a:r>
            <a:br>
              <a:rPr lang="en-US" sz="4500" b="1" dirty="0" smtClean="0">
                <a:solidFill>
                  <a:schemeClr val="accent4">
                    <a:lumMod val="75000"/>
                  </a:schemeClr>
                </a:solidFill>
                <a:effectLst>
                  <a:outerShdw blurRad="38100" dist="38100" dir="2700000" algn="tl">
                    <a:srgbClr val="C0C0C0"/>
                  </a:outerShdw>
                </a:effectLst>
              </a:rPr>
            </a:br>
            <a:r>
              <a:rPr lang="en-US" sz="4500" b="1" dirty="0" smtClean="0">
                <a:solidFill>
                  <a:schemeClr val="accent4">
                    <a:lumMod val="75000"/>
                  </a:schemeClr>
                </a:solidFill>
                <a:effectLst>
                  <a:outerShdw blurRad="38100" dist="38100" dir="2700000" algn="tl">
                    <a:srgbClr val="C0C0C0"/>
                  </a:outerShdw>
                </a:effectLst>
              </a:rPr>
              <a:t> Early Childhood </a:t>
            </a:r>
            <a:br>
              <a:rPr lang="en-US" sz="4500" b="1" dirty="0" smtClean="0">
                <a:solidFill>
                  <a:schemeClr val="accent4">
                    <a:lumMod val="75000"/>
                  </a:schemeClr>
                </a:solidFill>
                <a:effectLst>
                  <a:outerShdw blurRad="38100" dist="38100" dir="2700000" algn="tl">
                    <a:srgbClr val="C0C0C0"/>
                  </a:outerShdw>
                </a:effectLst>
              </a:rPr>
            </a:br>
            <a:r>
              <a:rPr lang="en-US" sz="4500" b="1" dirty="0" smtClean="0">
                <a:solidFill>
                  <a:schemeClr val="accent4">
                    <a:lumMod val="75000"/>
                  </a:schemeClr>
                </a:solidFill>
                <a:effectLst>
                  <a:outerShdw blurRad="38100" dist="38100" dir="2700000" algn="tl">
                    <a:srgbClr val="C0C0C0"/>
                  </a:outerShdw>
                </a:effectLst>
              </a:rPr>
              <a:t>Council </a:t>
            </a:r>
            <a:endParaRPr lang="en-US" sz="4500" dirty="0">
              <a:solidFill>
                <a:schemeClr val="accent4">
                  <a:lumMod val="75000"/>
                </a:schemeClr>
              </a:solidFill>
            </a:endParaRPr>
          </a:p>
        </p:txBody>
      </p:sp>
      <p:sp>
        <p:nvSpPr>
          <p:cNvPr id="8195" name="Rectangle 3"/>
          <p:cNvSpPr>
            <a:spLocks noGrp="1" noChangeArrowheads="1"/>
          </p:cNvSpPr>
          <p:nvPr>
            <p:ph idx="1"/>
          </p:nvPr>
        </p:nvSpPr>
        <p:spPr>
          <a:xfrm>
            <a:off x="838200" y="2519349"/>
            <a:ext cx="7696200" cy="3886200"/>
          </a:xfrm>
        </p:spPr>
        <p:txBody>
          <a:bodyPr>
            <a:normAutofit/>
          </a:bodyPr>
          <a:lstStyle/>
          <a:p>
            <a:pPr marL="0" indent="0">
              <a:lnSpc>
                <a:spcPct val="90000"/>
              </a:lnSpc>
              <a:buClr>
                <a:srgbClr val="3333FF"/>
              </a:buClr>
              <a:buNone/>
            </a:pPr>
            <a:r>
              <a:rPr lang="en-US" i="1" dirty="0">
                <a:solidFill>
                  <a:schemeClr val="accent4">
                    <a:lumMod val="75000"/>
                  </a:schemeClr>
                </a:solidFill>
              </a:rPr>
              <a:t>	</a:t>
            </a:r>
          </a:p>
          <a:p>
            <a:pPr marL="0" indent="0">
              <a:lnSpc>
                <a:spcPct val="90000"/>
              </a:lnSpc>
              <a:buClr>
                <a:srgbClr val="3333FF"/>
              </a:buClr>
              <a:buNone/>
            </a:pPr>
            <a:endParaRPr lang="en-US" dirty="0"/>
          </a:p>
          <a:p>
            <a:pPr marL="0" indent="0">
              <a:lnSpc>
                <a:spcPct val="90000"/>
              </a:lnSpc>
              <a:buClr>
                <a:srgbClr val="3333FF"/>
              </a:buClr>
              <a:buNone/>
            </a:pPr>
            <a:endParaRPr lang="en-US" sz="2400" b="1" dirty="0">
              <a:solidFill>
                <a:schemeClr val="accent4">
                  <a:lumMod val="75000"/>
                </a:schemeClr>
              </a:solidFill>
            </a:endParaRPr>
          </a:p>
          <a:p>
            <a:pPr marL="0" indent="0">
              <a:lnSpc>
                <a:spcPct val="90000"/>
              </a:lnSpc>
              <a:buClr>
                <a:srgbClr val="3333FF"/>
              </a:buClr>
              <a:buNone/>
            </a:pPr>
            <a:endParaRPr lang="en-US" sz="1300" b="1" dirty="0">
              <a:solidFill>
                <a:schemeClr val="accent4">
                  <a:lumMod val="75000"/>
                </a:schemeClr>
              </a:solidFill>
            </a:endParaRPr>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2400" b="1" dirty="0"/>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8200" y="690549"/>
            <a:ext cx="1644302" cy="1569073"/>
          </a:xfrm>
          <a:prstGeom prst="rect">
            <a:avLst/>
          </a:prstGeom>
        </p:spPr>
      </p:pic>
      <p:sp>
        <p:nvSpPr>
          <p:cNvPr id="2" name="Rectangle 1"/>
          <p:cNvSpPr/>
          <p:nvPr/>
        </p:nvSpPr>
        <p:spPr>
          <a:xfrm>
            <a:off x="2482502" y="3244334"/>
            <a:ext cx="3772010" cy="369332"/>
          </a:xfrm>
          <a:prstGeom prst="rect">
            <a:avLst/>
          </a:prstGeom>
        </p:spPr>
        <p:txBody>
          <a:bodyPr wrap="square">
            <a:spAutoFit/>
          </a:bodyPr>
          <a:lstStyle/>
          <a:p>
            <a:r>
              <a:rPr lang="en-US" dirty="0">
                <a:solidFill>
                  <a:schemeClr val="accent1"/>
                </a:solidFill>
                <a:hlinkClick r:id="rId5"/>
              </a:rPr>
              <a:t>https://</a:t>
            </a:r>
            <a:r>
              <a:rPr lang="en-US" dirty="0" smtClean="0">
                <a:solidFill>
                  <a:schemeClr val="accent1"/>
                </a:solidFill>
                <a:hlinkClick r:id="rId5"/>
              </a:rPr>
              <a:t>youtu.be/dhUDYBjTYkQ</a:t>
            </a:r>
            <a:r>
              <a:rPr lang="en-US" dirty="0" smtClean="0">
                <a:solidFill>
                  <a:schemeClr val="accent1"/>
                </a:solidFill>
              </a:rPr>
              <a:t> </a:t>
            </a:r>
            <a:endParaRPr lang="en-US" dirty="0">
              <a:solidFill>
                <a:schemeClr val="accent1"/>
              </a:solidFill>
            </a:endParaRPr>
          </a:p>
        </p:txBody>
      </p:sp>
      <p:sp>
        <p:nvSpPr>
          <p:cNvPr id="5" name="TextBox 4"/>
          <p:cNvSpPr txBox="1"/>
          <p:nvPr/>
        </p:nvSpPr>
        <p:spPr>
          <a:xfrm>
            <a:off x="1409700" y="2672412"/>
            <a:ext cx="6553200" cy="461665"/>
          </a:xfrm>
          <a:prstGeom prst="rect">
            <a:avLst/>
          </a:prstGeom>
          <a:noFill/>
        </p:spPr>
        <p:txBody>
          <a:bodyPr wrap="square" rtlCol="0">
            <a:spAutoFit/>
          </a:bodyPr>
          <a:lstStyle/>
          <a:p>
            <a:r>
              <a:rPr lang="en-US" sz="2400" b="1" dirty="0" smtClean="0">
                <a:solidFill>
                  <a:schemeClr val="accent4">
                    <a:lumMod val="75000"/>
                  </a:schemeClr>
                </a:solidFill>
              </a:rPr>
              <a:t>Smart Beginnings- Workforce Pipeline</a:t>
            </a:r>
            <a:endParaRPr lang="en-US" sz="2400" b="1" dirty="0">
              <a:solidFill>
                <a:schemeClr val="accent4">
                  <a:lumMod val="75000"/>
                </a:schemeClr>
              </a:solidFill>
            </a:endParaRPr>
          </a:p>
        </p:txBody>
      </p:sp>
      <p:graphicFrame>
        <p:nvGraphicFramePr>
          <p:cNvPr id="8" name="Diagram 7"/>
          <p:cNvGraphicFramePr/>
          <p:nvPr/>
        </p:nvGraphicFramePr>
        <p:xfrm>
          <a:off x="2209800" y="3657600"/>
          <a:ext cx="4572000" cy="12487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 xmlns:p14="http://schemas.microsoft.com/office/powerpoint/2010/main" val="1088573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99846" y="772319"/>
            <a:ext cx="6704012" cy="1074737"/>
          </a:xfrm>
        </p:spPr>
        <p:txBody>
          <a:bodyPr>
            <a:normAutofit fontScale="90000"/>
          </a:bodyPr>
          <a:lstStyle/>
          <a:p>
            <a:r>
              <a:rPr lang="en-US" sz="4000" b="1" dirty="0" smtClean="0">
                <a:solidFill>
                  <a:schemeClr val="accent4">
                    <a:lumMod val="75000"/>
                  </a:schemeClr>
                </a:solidFill>
              </a:rPr>
              <a:t>  Dolly </a:t>
            </a:r>
            <a:r>
              <a:rPr lang="en-US" sz="4000" b="1" dirty="0">
                <a:solidFill>
                  <a:schemeClr val="accent4">
                    <a:lumMod val="75000"/>
                  </a:schemeClr>
                </a:solidFill>
              </a:rPr>
              <a:t>and Rotary International</a:t>
            </a:r>
          </a:p>
        </p:txBody>
      </p:sp>
      <p:pic>
        <p:nvPicPr>
          <p:cNvPr id="22532" name="Picture 4" descr="Rotary"/>
          <p:cNvPicPr>
            <a:picLocks noGrp="1" noChangeAspect="1" noChangeArrowheads="1"/>
          </p:cNvPicPr>
          <p:nvPr>
            <p:ph sz="half" idx="1"/>
          </p:nvPr>
        </p:nvPicPr>
        <p:blipFill>
          <a:blip r:embed="rId3" cstate="print"/>
          <a:srcRect/>
          <a:stretch>
            <a:fillRect/>
          </a:stretch>
        </p:blipFill>
        <p:spPr>
          <a:xfrm>
            <a:off x="943403" y="2235596"/>
            <a:ext cx="2586037" cy="1939925"/>
          </a:xfrm>
          <a:noFill/>
          <a:ln/>
        </p:spPr>
      </p:pic>
      <p:sp>
        <p:nvSpPr>
          <p:cNvPr id="22531" name="Rectangle 3"/>
          <p:cNvSpPr>
            <a:spLocks noGrp="1" noChangeArrowheads="1"/>
          </p:cNvSpPr>
          <p:nvPr>
            <p:ph type="body" sz="half" idx="2"/>
          </p:nvPr>
        </p:nvSpPr>
        <p:spPr>
          <a:xfrm>
            <a:off x="4649788" y="2057401"/>
            <a:ext cx="4037012" cy="3657600"/>
          </a:xfrm>
        </p:spPr>
        <p:txBody>
          <a:bodyPr>
            <a:normAutofit fontScale="85000" lnSpcReduction="20000"/>
          </a:bodyPr>
          <a:lstStyle/>
          <a:p>
            <a:pPr marL="0" indent="0">
              <a:lnSpc>
                <a:spcPct val="80000"/>
              </a:lnSpc>
              <a:buClr>
                <a:srgbClr val="3333FF"/>
              </a:buClr>
              <a:buNone/>
            </a:pPr>
            <a:r>
              <a:rPr lang="en-US" sz="2200" b="1" dirty="0">
                <a:solidFill>
                  <a:schemeClr val="accent4">
                    <a:lumMod val="75000"/>
                  </a:schemeClr>
                </a:solidFill>
              </a:rPr>
              <a:t>Rotary International and </a:t>
            </a:r>
          </a:p>
          <a:p>
            <a:pPr>
              <a:lnSpc>
                <a:spcPct val="80000"/>
              </a:lnSpc>
              <a:buClr>
                <a:srgbClr val="3333FF"/>
              </a:buClr>
              <a:buFont typeface="Wingdings" pitchFamily="2" charset="2"/>
              <a:buNone/>
            </a:pPr>
            <a:r>
              <a:rPr lang="en-US" sz="2200" b="1" dirty="0">
                <a:solidFill>
                  <a:schemeClr val="accent4">
                    <a:lumMod val="75000"/>
                  </a:schemeClr>
                </a:solidFill>
              </a:rPr>
              <a:t>Dolly Parton formally</a:t>
            </a:r>
          </a:p>
          <a:p>
            <a:pPr>
              <a:lnSpc>
                <a:spcPct val="80000"/>
              </a:lnSpc>
              <a:buClr>
                <a:srgbClr val="3333FF"/>
              </a:buClr>
              <a:buFont typeface="Wingdings" pitchFamily="2" charset="2"/>
              <a:buNone/>
            </a:pPr>
            <a:r>
              <a:rPr lang="en-US" sz="2200" b="1" dirty="0">
                <a:solidFill>
                  <a:schemeClr val="accent4">
                    <a:lumMod val="75000"/>
                  </a:schemeClr>
                </a:solidFill>
              </a:rPr>
              <a:t>Announced a partnership on</a:t>
            </a:r>
          </a:p>
          <a:p>
            <a:pPr>
              <a:lnSpc>
                <a:spcPct val="80000"/>
              </a:lnSpc>
              <a:buClr>
                <a:srgbClr val="3333FF"/>
              </a:buClr>
              <a:buFont typeface="Wingdings" pitchFamily="2" charset="2"/>
              <a:buNone/>
            </a:pPr>
            <a:r>
              <a:rPr lang="en-US" sz="2200" b="1" dirty="0">
                <a:solidFill>
                  <a:schemeClr val="accent4">
                    <a:lumMod val="75000"/>
                  </a:schemeClr>
                </a:solidFill>
              </a:rPr>
              <a:t>March 6, 2009</a:t>
            </a:r>
          </a:p>
          <a:p>
            <a:pPr marL="0" indent="0">
              <a:lnSpc>
                <a:spcPct val="80000"/>
              </a:lnSpc>
              <a:buClr>
                <a:srgbClr val="3333FF"/>
              </a:buClr>
              <a:buNone/>
            </a:pPr>
            <a:endParaRPr lang="en-US" sz="2200" b="1" dirty="0" smtClean="0">
              <a:solidFill>
                <a:schemeClr val="accent4">
                  <a:lumMod val="75000"/>
                </a:schemeClr>
              </a:solidFill>
            </a:endParaRPr>
          </a:p>
          <a:p>
            <a:pPr marL="0" indent="0">
              <a:lnSpc>
                <a:spcPct val="80000"/>
              </a:lnSpc>
              <a:buClr>
                <a:srgbClr val="3333FF"/>
              </a:buClr>
              <a:buNone/>
            </a:pPr>
            <a:r>
              <a:rPr lang="en-US" sz="2200" b="1" dirty="0" smtClean="0">
                <a:solidFill>
                  <a:schemeClr val="accent4">
                    <a:lumMod val="75000"/>
                  </a:schemeClr>
                </a:solidFill>
              </a:rPr>
              <a:t>Under </a:t>
            </a:r>
            <a:r>
              <a:rPr lang="en-US" sz="2200" b="1" dirty="0">
                <a:solidFill>
                  <a:schemeClr val="accent4">
                    <a:lumMod val="75000"/>
                  </a:schemeClr>
                </a:solidFill>
              </a:rPr>
              <a:t>the partnership:</a:t>
            </a:r>
          </a:p>
          <a:p>
            <a:pPr>
              <a:lnSpc>
                <a:spcPct val="80000"/>
              </a:lnSpc>
              <a:buClr>
                <a:srgbClr val="3333FF"/>
              </a:buClr>
              <a:buFontTx/>
              <a:buNone/>
            </a:pPr>
            <a:r>
              <a:rPr lang="en-US" sz="2200" b="1" dirty="0">
                <a:solidFill>
                  <a:schemeClr val="accent4">
                    <a:lumMod val="75000"/>
                  </a:schemeClr>
                </a:solidFill>
              </a:rPr>
              <a:t>Rotary clubs in Canada, the </a:t>
            </a:r>
          </a:p>
          <a:p>
            <a:pPr>
              <a:lnSpc>
                <a:spcPct val="80000"/>
              </a:lnSpc>
              <a:buClr>
                <a:srgbClr val="3333FF"/>
              </a:buClr>
              <a:buFontTx/>
              <a:buNone/>
            </a:pPr>
            <a:r>
              <a:rPr lang="en-US" sz="2200" b="1" dirty="0">
                <a:solidFill>
                  <a:schemeClr val="accent4">
                    <a:lumMod val="75000"/>
                  </a:schemeClr>
                </a:solidFill>
              </a:rPr>
              <a:t>United Kingdom, and the </a:t>
            </a:r>
          </a:p>
          <a:p>
            <a:pPr>
              <a:lnSpc>
                <a:spcPct val="80000"/>
              </a:lnSpc>
              <a:buClr>
                <a:srgbClr val="3333FF"/>
              </a:buClr>
              <a:buFontTx/>
              <a:buNone/>
            </a:pPr>
            <a:r>
              <a:rPr lang="en-US" sz="2200" b="1" dirty="0">
                <a:solidFill>
                  <a:schemeClr val="accent4">
                    <a:lumMod val="75000"/>
                  </a:schemeClr>
                </a:solidFill>
              </a:rPr>
              <a:t>United States are encouraged</a:t>
            </a:r>
          </a:p>
          <a:p>
            <a:pPr>
              <a:lnSpc>
                <a:spcPct val="80000"/>
              </a:lnSpc>
              <a:buClr>
                <a:srgbClr val="3333FF"/>
              </a:buClr>
              <a:buFontTx/>
              <a:buNone/>
            </a:pPr>
            <a:r>
              <a:rPr lang="en-US" sz="2200" b="1" dirty="0">
                <a:solidFill>
                  <a:schemeClr val="accent4">
                    <a:lumMod val="75000"/>
                  </a:schemeClr>
                </a:solidFill>
              </a:rPr>
              <a:t>to support the Dollywood</a:t>
            </a:r>
          </a:p>
          <a:p>
            <a:pPr>
              <a:lnSpc>
                <a:spcPct val="80000"/>
              </a:lnSpc>
              <a:buClr>
                <a:srgbClr val="3333FF"/>
              </a:buClr>
              <a:buFontTx/>
              <a:buNone/>
            </a:pPr>
            <a:r>
              <a:rPr lang="en-US" sz="2200" b="1" dirty="0">
                <a:solidFill>
                  <a:schemeClr val="accent4">
                    <a:lumMod val="75000"/>
                  </a:schemeClr>
                </a:solidFill>
              </a:rPr>
              <a:t>Foundation's Imagination </a:t>
            </a:r>
          </a:p>
          <a:p>
            <a:pPr>
              <a:lnSpc>
                <a:spcPct val="80000"/>
              </a:lnSpc>
              <a:buClr>
                <a:srgbClr val="3333FF"/>
              </a:buClr>
              <a:buFontTx/>
              <a:buNone/>
            </a:pPr>
            <a:r>
              <a:rPr lang="en-US" sz="2200" b="1" dirty="0">
                <a:solidFill>
                  <a:schemeClr val="accent4">
                    <a:lumMod val="75000"/>
                  </a:schemeClr>
                </a:solidFill>
              </a:rPr>
              <a:t>Library</a:t>
            </a:r>
          </a:p>
        </p:txBody>
      </p:sp>
      <p:pic>
        <p:nvPicPr>
          <p:cNvPr id="22533" name="Picture 5"/>
          <p:cNvPicPr>
            <a:picLocks noChangeAspect="1" noChangeArrowheads="1"/>
          </p:cNvPicPr>
          <p:nvPr/>
        </p:nvPicPr>
        <p:blipFill>
          <a:blip r:embed="rId4" cstate="print"/>
          <a:srcRect/>
          <a:stretch>
            <a:fillRect/>
          </a:stretch>
        </p:blipFill>
        <p:spPr bwMode="auto">
          <a:xfrm>
            <a:off x="723900" y="661987"/>
            <a:ext cx="1295400" cy="1295400"/>
          </a:xfrm>
          <a:prstGeom prst="rect">
            <a:avLst/>
          </a:prstGeom>
          <a:noFill/>
          <a:ln w="9525">
            <a:noFill/>
            <a:miter lim="800000"/>
            <a:headEnd/>
            <a:tailEnd/>
          </a:ln>
          <a:effectLst/>
        </p:spPr>
      </p:pic>
      <p:sp>
        <p:nvSpPr>
          <p:cNvPr id="22534" name="Text Box 6"/>
          <p:cNvSpPr txBox="1">
            <a:spLocks noChangeArrowheads="1"/>
          </p:cNvSpPr>
          <p:nvPr/>
        </p:nvSpPr>
        <p:spPr bwMode="auto">
          <a:xfrm>
            <a:off x="381000" y="4495800"/>
            <a:ext cx="3352800" cy="366713"/>
          </a:xfrm>
          <a:prstGeom prst="rect">
            <a:avLst/>
          </a:prstGeom>
          <a:noFill/>
          <a:ln w="9525">
            <a:noFill/>
            <a:miter lim="800000"/>
            <a:headEnd/>
            <a:tailEnd/>
          </a:ln>
          <a:effectLst/>
        </p:spPr>
        <p:txBody>
          <a:bodyPr>
            <a:spAutoFit/>
          </a:bodyPr>
          <a:lstStyle/>
          <a:p>
            <a:pPr>
              <a:spcBef>
                <a:spcPct val="50000"/>
              </a:spcBef>
            </a:pPr>
            <a:endParaRPr lang="en-US">
              <a:latin typeface="Verdana" pitchFamily="34" charset="0"/>
              <a:cs typeface="Arial" charset="0"/>
            </a:endParaRPr>
          </a:p>
        </p:txBody>
      </p:sp>
      <p:sp>
        <p:nvSpPr>
          <p:cNvPr id="22535" name="Rectangle 7"/>
          <p:cNvSpPr>
            <a:spLocks noChangeArrowheads="1"/>
          </p:cNvSpPr>
          <p:nvPr/>
        </p:nvSpPr>
        <p:spPr bwMode="auto">
          <a:xfrm>
            <a:off x="744415" y="4359275"/>
            <a:ext cx="2971800" cy="1006475"/>
          </a:xfrm>
          <a:prstGeom prst="rect">
            <a:avLst/>
          </a:prstGeom>
          <a:noFill/>
          <a:ln w="9525">
            <a:noFill/>
            <a:miter lim="800000"/>
            <a:headEnd/>
            <a:tailEnd/>
          </a:ln>
          <a:effectLst/>
        </p:spPr>
        <p:txBody>
          <a:bodyPr anchor="ctr">
            <a:spAutoFit/>
          </a:bodyPr>
          <a:lstStyle/>
          <a:p>
            <a:r>
              <a:rPr lang="en-US" sz="1000" dirty="0">
                <a:solidFill>
                  <a:schemeClr val="accent4">
                    <a:lumMod val="75000"/>
                  </a:schemeClr>
                </a:solidFill>
                <a:cs typeface="Arial" charset="0"/>
              </a:rPr>
              <a:t>Clockwise from bottom left: Rotary Foundation Trustee John Germ, District Governor Ted J. </a:t>
            </a:r>
            <a:r>
              <a:rPr lang="en-US" sz="1000" dirty="0" err="1">
                <a:solidFill>
                  <a:schemeClr val="accent4">
                    <a:lumMod val="75000"/>
                  </a:schemeClr>
                </a:solidFill>
                <a:cs typeface="Arial" charset="0"/>
              </a:rPr>
              <a:t>Propes</a:t>
            </a:r>
            <a:r>
              <a:rPr lang="en-US" sz="1000" dirty="0">
                <a:solidFill>
                  <a:schemeClr val="accent4">
                    <a:lumMod val="75000"/>
                  </a:schemeClr>
                </a:solidFill>
                <a:cs typeface="Arial" charset="0"/>
              </a:rPr>
              <a:t>, Dolly Parton, district literacy chair Shauna von </a:t>
            </a:r>
            <a:r>
              <a:rPr lang="en-US" sz="1000" dirty="0" err="1">
                <a:solidFill>
                  <a:schemeClr val="accent4">
                    <a:lumMod val="75000"/>
                  </a:schemeClr>
                </a:solidFill>
                <a:cs typeface="Arial" charset="0"/>
              </a:rPr>
              <a:t>Hanstein</a:t>
            </a:r>
            <a:r>
              <a:rPr lang="en-US" sz="1000" dirty="0">
                <a:solidFill>
                  <a:schemeClr val="accent4">
                    <a:lumMod val="75000"/>
                  </a:schemeClr>
                </a:solidFill>
                <a:cs typeface="Arial" charset="0"/>
              </a:rPr>
              <a:t>, District Governor Kenan J. Kern, and District Governor Gary C. Moore. </a:t>
            </a:r>
            <a:r>
              <a:rPr lang="en-US" sz="1000" i="1" dirty="0">
                <a:solidFill>
                  <a:schemeClr val="accent4">
                    <a:lumMod val="75000"/>
                  </a:schemeClr>
                </a:solidFill>
                <a:cs typeface="Arial" charset="0"/>
              </a:rPr>
              <a:t>Photo by Holly </a:t>
            </a:r>
            <a:r>
              <a:rPr lang="en-US" sz="1000" i="1" dirty="0" err="1">
                <a:solidFill>
                  <a:schemeClr val="accent4">
                    <a:lumMod val="75000"/>
                  </a:schemeClr>
                </a:solidFill>
                <a:cs typeface="Arial" charset="0"/>
              </a:rPr>
              <a:t>Sasnett</a:t>
            </a:r>
            <a:r>
              <a:rPr lang="en-US" sz="1000" dirty="0">
                <a:solidFill>
                  <a:schemeClr val="accent4">
                    <a:lumMod val="75000"/>
                  </a:schemeClr>
                </a:solidFill>
                <a:latin typeface="Verdana" pitchFamily="34" charset="0"/>
                <a:cs typeface="Arial" charset="0"/>
              </a:rPr>
              <a:t> </a:t>
            </a:r>
            <a:endParaRPr lang="en-US" sz="1000" dirty="0">
              <a:solidFill>
                <a:schemeClr val="accent4">
                  <a:lumMod val="75000"/>
                </a:schemeClr>
              </a:solidFill>
            </a:endParaRPr>
          </a:p>
        </p:txBody>
      </p:sp>
      <p:sp>
        <p:nvSpPr>
          <p:cNvPr id="8" name="Rectangle 7"/>
          <p:cNvSpPr/>
          <p:nvPr/>
        </p:nvSpPr>
        <p:spPr>
          <a:xfrm>
            <a:off x="685800" y="5791201"/>
            <a:ext cx="5410200" cy="369332"/>
          </a:xfrm>
          <a:prstGeom prst="rect">
            <a:avLst/>
          </a:prstGeom>
        </p:spPr>
        <p:txBody>
          <a:bodyPr wrap="square">
            <a:spAutoFit/>
          </a:bodyPr>
          <a:lstStyle/>
          <a:p>
            <a:r>
              <a:rPr lang="en-US" dirty="0" smtClean="0">
                <a:hlinkClick r:id="rId5"/>
              </a:rPr>
              <a:t>https://www.youtube.com/watch?v=Ar-lCn_0OSE</a:t>
            </a:r>
            <a:endParaRPr lang="en-US" dirty="0"/>
          </a:p>
        </p:txBody>
      </p:sp>
      <p:sp>
        <p:nvSpPr>
          <p:cNvPr id="9" name="Rectangle 8"/>
          <p:cNvSpPr/>
          <p:nvPr/>
        </p:nvSpPr>
        <p:spPr>
          <a:xfrm flipV="1">
            <a:off x="3429000" y="6236730"/>
            <a:ext cx="228600" cy="369332"/>
          </a:xfrm>
          <a:prstGeom prst="rect">
            <a:avLst/>
          </a:prstGeom>
        </p:spPr>
        <p:txBody>
          <a:bodyPr wrap="square">
            <a:spAutoFit/>
          </a:bodyPr>
          <a:lstStyle/>
          <a:p>
            <a:r>
              <a:rPr lang="en-US" dirty="0" smtClean="0">
                <a:solidFill>
                  <a:prstClr val="black"/>
                </a:solidFill>
                <a:hlinkClick r:id="rId6" action="ppaction://hlinksldjump"/>
              </a:rPr>
              <a:t>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Rectangle 2"/>
          <p:cNvGraphicFramePr>
            <a:graphicFrameLocks noGrp="1"/>
          </p:cNvGraphicFramePr>
          <p:nvPr>
            <p:ph idx="1"/>
          </p:nvPr>
        </p:nvGraphicFramePr>
        <p:xfrm>
          <a:off x="4227513" y="3863975"/>
          <a:ext cx="698500" cy="698500"/>
        </p:xfrm>
        <a:graphic>
          <a:graphicData uri="http://schemas.openxmlformats.org/presentationml/2006/ole">
            <p:oleObj spid="_x0000_s3100" name="Image File" r:id="rId4" imgW="0" imgH="0" progId="">
              <p:embed/>
            </p:oleObj>
          </a:graphicData>
        </a:graphic>
      </p:graphicFrame>
      <p:pic>
        <p:nvPicPr>
          <p:cNvPr id="3076" name="Picture 4">
            <a:hlinkClick r:id="rId5" action="ppaction://hlinksldjump"/>
          </p:cNvPr>
          <p:cNvPicPr>
            <a:picLocks noChangeAspect="1" noChangeArrowheads="1"/>
          </p:cNvPicPr>
          <p:nvPr/>
        </p:nvPicPr>
        <p:blipFill>
          <a:blip r:embed="rId6" cstate="print"/>
          <a:srcRect/>
          <a:stretch>
            <a:fillRect/>
          </a:stretch>
        </p:blipFill>
        <p:spPr bwMode="auto">
          <a:xfrm>
            <a:off x="2262554" y="2863501"/>
            <a:ext cx="4770438" cy="3397948"/>
          </a:xfrm>
          <a:prstGeom prst="rect">
            <a:avLst/>
          </a:prstGeom>
          <a:noFill/>
          <a:ln w="9525">
            <a:noFill/>
            <a:miter lim="800000"/>
            <a:headEnd/>
            <a:tailEnd/>
          </a:ln>
          <a:effectLst/>
        </p:spPr>
      </p:pic>
      <p:sp>
        <p:nvSpPr>
          <p:cNvPr id="2" name="Rectangle 1"/>
          <p:cNvSpPr/>
          <p:nvPr/>
        </p:nvSpPr>
        <p:spPr>
          <a:xfrm>
            <a:off x="2133600" y="533400"/>
            <a:ext cx="5257800" cy="1938992"/>
          </a:xfrm>
          <a:prstGeom prst="rect">
            <a:avLst/>
          </a:prstGeom>
        </p:spPr>
        <p:txBody>
          <a:bodyPr wrap="square">
            <a:spAutoFit/>
          </a:bodyPr>
          <a:lstStyle/>
          <a:p>
            <a:pPr algn="ctr"/>
            <a:r>
              <a:rPr lang="en-US" sz="4000" b="1" dirty="0">
                <a:ln w="3175" cmpd="sng">
                  <a:noFill/>
                </a:ln>
                <a:solidFill>
                  <a:schemeClr val="accent4">
                    <a:lumMod val="75000"/>
                  </a:schemeClr>
                </a:solidFill>
                <a:latin typeface="Garamond" panose="02020404030301010803"/>
                <a:ea typeface="+mj-ea"/>
                <a:cs typeface="+mj-cs"/>
              </a:rPr>
              <a:t>Imagining…</a:t>
            </a:r>
            <a:br>
              <a:rPr lang="en-US" sz="4000" b="1" dirty="0">
                <a:ln w="3175" cmpd="sng">
                  <a:noFill/>
                </a:ln>
                <a:solidFill>
                  <a:schemeClr val="accent4">
                    <a:lumMod val="75000"/>
                  </a:schemeClr>
                </a:solidFill>
                <a:latin typeface="Garamond" panose="02020404030301010803"/>
                <a:ea typeface="+mj-ea"/>
                <a:cs typeface="+mj-cs"/>
              </a:rPr>
            </a:br>
            <a:r>
              <a:rPr lang="en-US" sz="4000" b="1" dirty="0">
                <a:ln w="3175" cmpd="sng">
                  <a:noFill/>
                </a:ln>
                <a:solidFill>
                  <a:schemeClr val="accent4">
                    <a:lumMod val="75000"/>
                  </a:schemeClr>
                </a:solidFill>
                <a:latin typeface="Garamond" panose="02020404030301010803"/>
                <a:ea typeface="+mj-ea"/>
                <a:cs typeface="+mj-cs"/>
              </a:rPr>
              <a:t>Dolly </a:t>
            </a:r>
            <a:r>
              <a:rPr lang="en-US" sz="4000" b="1" dirty="0" smtClean="0">
                <a:ln w="3175" cmpd="sng">
                  <a:noFill/>
                </a:ln>
                <a:solidFill>
                  <a:schemeClr val="accent4">
                    <a:lumMod val="75000"/>
                  </a:schemeClr>
                </a:solidFill>
                <a:latin typeface="Garamond" panose="02020404030301010803"/>
                <a:ea typeface="+mj-ea"/>
                <a:cs typeface="+mj-cs"/>
              </a:rPr>
              <a:t>Parton’s</a:t>
            </a:r>
          </a:p>
          <a:p>
            <a:pPr algn="ctr"/>
            <a:r>
              <a:rPr lang="en-US" sz="4000" b="1" dirty="0" smtClean="0">
                <a:ln w="3175" cmpd="sng">
                  <a:noFill/>
                </a:ln>
                <a:solidFill>
                  <a:schemeClr val="accent4">
                    <a:lumMod val="75000"/>
                  </a:schemeClr>
                </a:solidFill>
                <a:latin typeface="Garamond" panose="02020404030301010803"/>
                <a:ea typeface="+mj-ea"/>
                <a:cs typeface="+mj-cs"/>
              </a:rPr>
              <a:t> </a:t>
            </a:r>
            <a:r>
              <a:rPr lang="en-US" sz="4000" b="1" dirty="0">
                <a:ln w="3175" cmpd="sng">
                  <a:noFill/>
                </a:ln>
                <a:solidFill>
                  <a:schemeClr val="accent4">
                    <a:lumMod val="75000"/>
                  </a:schemeClr>
                </a:solidFill>
                <a:latin typeface="Garamond" panose="02020404030301010803"/>
                <a:ea typeface="+mj-ea"/>
                <a:cs typeface="+mj-cs"/>
              </a:rPr>
              <a:t>Imagination Library</a:t>
            </a:r>
            <a:r>
              <a:rPr lang="en-US" sz="4000" dirty="0">
                <a:ln w="3175" cmpd="sng">
                  <a:noFill/>
                </a:ln>
                <a:solidFill>
                  <a:prstClr val="black">
                    <a:lumMod val="85000"/>
                    <a:lumOff val="15000"/>
                  </a:prstClr>
                </a:solidFill>
                <a:latin typeface="Garamond" panose="02020404030301010803"/>
                <a:ea typeface="+mj-ea"/>
                <a:cs typeface="+mj-cs"/>
              </a:rPr>
              <a:t> </a:t>
            </a:r>
            <a:endParaRPr lang="en-US" dirty="0"/>
          </a:p>
        </p:txBody>
      </p:sp>
      <p:sp>
        <p:nvSpPr>
          <p:cNvPr id="7" name="Rectangle 6"/>
          <p:cNvSpPr/>
          <p:nvPr/>
        </p:nvSpPr>
        <p:spPr>
          <a:xfrm>
            <a:off x="2907043" y="2428720"/>
            <a:ext cx="3403560" cy="369332"/>
          </a:xfrm>
          <a:prstGeom prst="rect">
            <a:avLst/>
          </a:prstGeom>
        </p:spPr>
        <p:txBody>
          <a:bodyPr wrap="none">
            <a:spAutoFit/>
          </a:bodyPr>
          <a:lstStyle/>
          <a:p>
            <a:r>
              <a:rPr lang="en-US" dirty="0">
                <a:hlinkClick r:id="rId7"/>
              </a:rPr>
              <a:t>https://</a:t>
            </a:r>
            <a:r>
              <a:rPr lang="en-US" dirty="0" smtClean="0">
                <a:hlinkClick r:id="rId7"/>
              </a:rPr>
              <a:t>youtu.be/fRyWw3od7Vo</a:t>
            </a:r>
            <a:r>
              <a:rPr lang="en-US" dirty="0" smtClean="0"/>
              <a:t> </a:t>
            </a:r>
            <a:endParaRPr lang="en-US" dirty="0"/>
          </a:p>
        </p:txBody>
      </p:sp>
      <p:pic>
        <p:nvPicPr>
          <p:cNvPr id="12" name="Picture 3" descr="Internal disc - ImgLib2c"/>
          <p:cNvPicPr>
            <a:picLocks noChangeAspect="1" noChangeArrowheads="1"/>
          </p:cNvPicPr>
          <p:nvPr/>
        </p:nvPicPr>
        <p:blipFill>
          <a:blip r:embed="rId8" cstate="print"/>
          <a:srcRect/>
          <a:stretch>
            <a:fillRect/>
          </a:stretch>
        </p:blipFill>
        <p:spPr bwMode="auto">
          <a:xfrm>
            <a:off x="685800" y="610547"/>
            <a:ext cx="1676400" cy="167545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3074">
                                            <p:bg/>
                                          </p:spTgt>
                                        </p:tgtEl>
                                        <p:attrNameLst>
                                          <p:attrName>style.visibility</p:attrName>
                                        </p:attrNameLst>
                                      </p:cBhvr>
                                      <p:to>
                                        <p:strVal val="visible"/>
                                      </p:to>
                                    </p:set>
                                    <p:animEffect transition="in" filter="fade">
                                      <p:cBhvr>
                                        <p:cTn id="7" dur="500"/>
                                        <p:tgtEl>
                                          <p:spTgt spid="3074">
                                            <p:bg/>
                                          </p:spTgt>
                                        </p:tgtEl>
                                      </p:cBhvr>
                                    </p:animEffect>
                                    <p:anim calcmode="lin" valueType="num">
                                      <p:cBhvr>
                                        <p:cTn id="8" dur="500" fill="hold"/>
                                        <p:tgtEl>
                                          <p:spTgt spid="3074">
                                            <p:bg/>
                                          </p:spTgt>
                                        </p:tgtEl>
                                        <p:attrNameLst>
                                          <p:attrName>ppt_x</p:attrName>
                                        </p:attrNameLst>
                                      </p:cBhvr>
                                      <p:tavLst>
                                        <p:tav tm="0">
                                          <p:val>
                                            <p:strVal val="#ppt_x"/>
                                          </p:val>
                                        </p:tav>
                                        <p:tav tm="100000">
                                          <p:val>
                                            <p:strVal val="#ppt_x"/>
                                          </p:val>
                                        </p:tav>
                                      </p:tavLst>
                                    </p:anim>
                                    <p:anim calcmode="lin" valueType="num">
                                      <p:cBhvr>
                                        <p:cTn id="9" dur="500" fill="hold"/>
                                        <p:tgtEl>
                                          <p:spTgt spid="3074">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533400"/>
            <a:ext cx="8839200" cy="1828800"/>
          </a:xfrm>
          <a:noFill/>
          <a:ln/>
        </p:spPr>
        <p:txBody>
          <a:bodyPr/>
          <a:lstStyle/>
          <a:p>
            <a:r>
              <a:rPr lang="en-US" sz="4500" b="1" dirty="0" smtClean="0">
                <a:solidFill>
                  <a:schemeClr val="accent4">
                    <a:lumMod val="75000"/>
                  </a:schemeClr>
                </a:solidFill>
                <a:effectLst>
                  <a:outerShdw blurRad="38100" dist="38100" dir="2700000" algn="tl">
                    <a:srgbClr val="C0C0C0"/>
                  </a:outerShdw>
                </a:effectLst>
              </a:rPr>
              <a:t>Background</a:t>
            </a:r>
            <a:endParaRPr lang="en-US" sz="4500" dirty="0">
              <a:solidFill>
                <a:schemeClr val="accent4">
                  <a:lumMod val="75000"/>
                </a:schemeClr>
              </a:solidFill>
            </a:endParaRPr>
          </a:p>
        </p:txBody>
      </p:sp>
      <p:sp>
        <p:nvSpPr>
          <p:cNvPr id="8195" name="Rectangle 3"/>
          <p:cNvSpPr>
            <a:spLocks noGrp="1" noChangeArrowheads="1"/>
          </p:cNvSpPr>
          <p:nvPr>
            <p:ph idx="1"/>
          </p:nvPr>
        </p:nvSpPr>
        <p:spPr>
          <a:xfrm>
            <a:off x="838200" y="2438400"/>
            <a:ext cx="7696200" cy="3886200"/>
          </a:xfrm>
        </p:spPr>
        <p:txBody>
          <a:bodyPr>
            <a:normAutofit/>
          </a:bodyPr>
          <a:lstStyle/>
          <a:p>
            <a:pPr>
              <a:lnSpc>
                <a:spcPct val="90000"/>
              </a:lnSpc>
              <a:buClr>
                <a:srgbClr val="3333FF"/>
              </a:buClr>
              <a:buBlip>
                <a:blip r:embed="rId4"/>
              </a:buBlip>
            </a:pPr>
            <a:r>
              <a:rPr lang="en-US" sz="2400" b="1" dirty="0" smtClean="0">
                <a:solidFill>
                  <a:schemeClr val="accent4">
                    <a:lumMod val="75000"/>
                  </a:schemeClr>
                </a:solidFill>
              </a:rPr>
              <a:t>  Started </a:t>
            </a:r>
            <a:r>
              <a:rPr lang="en-US" sz="2400" b="1" dirty="0">
                <a:solidFill>
                  <a:schemeClr val="accent4">
                    <a:lumMod val="75000"/>
                  </a:schemeClr>
                </a:solidFill>
              </a:rPr>
              <a:t>in 1995 by Dolly Parton for the </a:t>
            </a:r>
            <a:r>
              <a:rPr lang="en-US" sz="2400" b="1" dirty="0" smtClean="0">
                <a:solidFill>
                  <a:schemeClr val="accent4">
                    <a:lumMod val="75000"/>
                  </a:schemeClr>
                </a:solidFill>
              </a:rPr>
              <a:t>children</a:t>
            </a:r>
          </a:p>
          <a:p>
            <a:pPr marL="0" indent="0">
              <a:lnSpc>
                <a:spcPct val="90000"/>
              </a:lnSpc>
              <a:buClr>
                <a:srgbClr val="3333FF"/>
              </a:buClr>
              <a:buNone/>
            </a:pPr>
            <a:r>
              <a:rPr lang="en-US" b="1" dirty="0">
                <a:solidFill>
                  <a:schemeClr val="accent4">
                    <a:lumMod val="75000"/>
                  </a:schemeClr>
                </a:solidFill>
              </a:rPr>
              <a:t> </a:t>
            </a:r>
            <a:r>
              <a:rPr lang="en-US" b="1" dirty="0" smtClean="0">
                <a:solidFill>
                  <a:schemeClr val="accent4">
                    <a:lumMod val="75000"/>
                  </a:schemeClr>
                </a:solidFill>
              </a:rPr>
              <a:t>    </a:t>
            </a:r>
            <a:r>
              <a:rPr lang="en-US" sz="2400" b="1" dirty="0" smtClean="0">
                <a:solidFill>
                  <a:schemeClr val="accent4">
                    <a:lumMod val="75000"/>
                  </a:schemeClr>
                </a:solidFill>
              </a:rPr>
              <a:t> </a:t>
            </a:r>
            <a:r>
              <a:rPr lang="en-US" sz="2400" b="1" dirty="0">
                <a:solidFill>
                  <a:schemeClr val="accent4">
                    <a:lumMod val="75000"/>
                  </a:schemeClr>
                </a:solidFill>
              </a:rPr>
              <a:t>in her hometown of Sevier </a:t>
            </a:r>
            <a:r>
              <a:rPr lang="en-US" sz="2400" b="1" dirty="0" smtClean="0">
                <a:solidFill>
                  <a:schemeClr val="accent4">
                    <a:lumMod val="75000"/>
                  </a:schemeClr>
                </a:solidFill>
              </a:rPr>
              <a:t>County </a:t>
            </a:r>
          </a:p>
          <a:p>
            <a:pPr>
              <a:lnSpc>
                <a:spcPct val="90000"/>
              </a:lnSpc>
              <a:buClr>
                <a:srgbClr val="3333FF"/>
              </a:buClr>
              <a:buBlip>
                <a:blip r:embed="rId4"/>
              </a:buBlip>
            </a:pPr>
            <a:r>
              <a:rPr lang="en-US" b="1" dirty="0" smtClean="0">
                <a:solidFill>
                  <a:schemeClr val="accent4">
                    <a:lumMod val="75000"/>
                  </a:schemeClr>
                </a:solidFill>
              </a:rPr>
              <a:t>  Inspires a love of reading</a:t>
            </a:r>
          </a:p>
          <a:p>
            <a:pPr lvl="0">
              <a:lnSpc>
                <a:spcPct val="90000"/>
              </a:lnSpc>
              <a:buClr>
                <a:srgbClr val="3333FF"/>
              </a:buClr>
              <a:buBlip>
                <a:blip r:embed="rId4"/>
              </a:buBlip>
            </a:pPr>
            <a:r>
              <a:rPr lang="en-US" b="1" dirty="0" smtClean="0">
                <a:solidFill>
                  <a:srgbClr val="E09C41">
                    <a:lumMod val="75000"/>
                  </a:srgbClr>
                </a:solidFill>
              </a:rPr>
              <a:t>  Guarantees </a:t>
            </a:r>
            <a:r>
              <a:rPr lang="en-US" b="1" dirty="0">
                <a:solidFill>
                  <a:srgbClr val="E09C41">
                    <a:lumMod val="75000"/>
                  </a:srgbClr>
                </a:solidFill>
              </a:rPr>
              <a:t>all children will have quality books </a:t>
            </a:r>
            <a:r>
              <a:rPr lang="en-US" b="1" dirty="0" smtClean="0">
                <a:solidFill>
                  <a:srgbClr val="E09C41">
                    <a:lumMod val="75000"/>
                  </a:srgbClr>
                </a:solidFill>
              </a:rPr>
              <a:t>at	home</a:t>
            </a:r>
          </a:p>
          <a:p>
            <a:pPr lvl="0">
              <a:lnSpc>
                <a:spcPct val="90000"/>
              </a:lnSpc>
              <a:buClr>
                <a:srgbClr val="3333FF"/>
              </a:buClr>
              <a:buBlip>
                <a:blip r:embed="rId4"/>
              </a:buBlip>
            </a:pPr>
            <a:r>
              <a:rPr lang="en-US" b="1" dirty="0" smtClean="0">
                <a:solidFill>
                  <a:srgbClr val="E09C41">
                    <a:lumMod val="75000"/>
                  </a:srgbClr>
                </a:solidFill>
              </a:rPr>
              <a:t>  A program that was created by inspiration to empower     	imaginations</a:t>
            </a:r>
            <a:endParaRPr lang="en-US" sz="1300" b="1" dirty="0">
              <a:solidFill>
                <a:srgbClr val="E09C41">
                  <a:lumMod val="75000"/>
                </a:srgbClr>
              </a:solidFill>
            </a:endParaRPr>
          </a:p>
          <a:p>
            <a:pPr marL="0" indent="0">
              <a:lnSpc>
                <a:spcPct val="90000"/>
              </a:lnSpc>
              <a:buClr>
                <a:srgbClr val="3333FF"/>
              </a:buClr>
              <a:buNone/>
            </a:pPr>
            <a:endParaRPr lang="en-US" sz="2400" b="1" dirty="0">
              <a:solidFill>
                <a:schemeClr val="accent4">
                  <a:lumMod val="75000"/>
                </a:schemeClr>
              </a:solidFill>
            </a:endParaRPr>
          </a:p>
          <a:p>
            <a:pPr>
              <a:lnSpc>
                <a:spcPct val="90000"/>
              </a:lnSpc>
              <a:buClr>
                <a:srgbClr val="3333FF"/>
              </a:buClr>
              <a:buFont typeface="Wingdings" pitchFamily="2" charset="2"/>
              <a:buChar char="q"/>
            </a:pPr>
            <a:endParaRPr lang="en-US" sz="1300" b="1" dirty="0">
              <a:solidFill>
                <a:schemeClr val="accent4">
                  <a:lumMod val="75000"/>
                </a:schemeClr>
              </a:solidFill>
            </a:endParaRPr>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1300" b="1" dirty="0"/>
          </a:p>
          <a:p>
            <a:pPr>
              <a:lnSpc>
                <a:spcPct val="90000"/>
              </a:lnSpc>
              <a:buClr>
                <a:srgbClr val="3333FF"/>
              </a:buClr>
              <a:buSzPct val="75000"/>
              <a:buFont typeface="Wingdings" pitchFamily="2" charset="2"/>
              <a:buChar char="ü"/>
            </a:pPr>
            <a:endParaRPr lang="en-US" sz="2400" b="1" dirty="0"/>
          </a:p>
        </p:txBody>
      </p:sp>
      <p:pic>
        <p:nvPicPr>
          <p:cNvPr id="5" name="Picture 3"/>
          <p:cNvPicPr>
            <a:picLocks noChangeAspect="1" noChangeArrowheads="1"/>
          </p:cNvPicPr>
          <p:nvPr/>
        </p:nvPicPr>
        <p:blipFill>
          <a:blip r:embed="rId5" cstate="print"/>
          <a:srcRect/>
          <a:stretch>
            <a:fillRect/>
          </a:stretch>
        </p:blipFill>
        <p:spPr bwMode="auto">
          <a:xfrm>
            <a:off x="838200" y="988097"/>
            <a:ext cx="2165841" cy="1221704"/>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29890741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79413" y="685800"/>
            <a:ext cx="8229600" cy="1143000"/>
          </a:xfrm>
        </p:spPr>
        <p:txBody>
          <a:bodyPr>
            <a:normAutofit fontScale="90000"/>
          </a:bodyPr>
          <a:lstStyle/>
          <a:p>
            <a:r>
              <a:rPr lang="en-US" sz="4000" b="1" dirty="0">
                <a:solidFill>
                  <a:schemeClr val="accent4">
                    <a:lumMod val="75000"/>
                  </a:schemeClr>
                </a:solidFill>
              </a:rPr>
              <a:t>From Grassroots Project </a:t>
            </a:r>
            <a:r>
              <a:rPr lang="en-US" sz="4000" b="1" dirty="0" smtClean="0">
                <a:solidFill>
                  <a:schemeClr val="accent4">
                    <a:lumMod val="75000"/>
                  </a:schemeClr>
                </a:solidFill>
              </a:rPr>
              <a:t/>
            </a:r>
            <a:br>
              <a:rPr lang="en-US" sz="4000" b="1" dirty="0" smtClean="0">
                <a:solidFill>
                  <a:schemeClr val="accent4">
                    <a:lumMod val="75000"/>
                  </a:schemeClr>
                </a:solidFill>
              </a:rPr>
            </a:br>
            <a:r>
              <a:rPr lang="en-US" sz="4000" b="1" dirty="0" smtClean="0">
                <a:solidFill>
                  <a:schemeClr val="accent4">
                    <a:lumMod val="75000"/>
                  </a:schemeClr>
                </a:solidFill>
              </a:rPr>
              <a:t>to </a:t>
            </a:r>
            <a:r>
              <a:rPr lang="en-US" sz="4000" b="1" dirty="0">
                <a:solidFill>
                  <a:schemeClr val="accent4">
                    <a:lumMod val="75000"/>
                  </a:schemeClr>
                </a:solidFill>
              </a:rPr>
              <a:t>Global Movement</a:t>
            </a:r>
          </a:p>
        </p:txBody>
      </p:sp>
      <p:sp>
        <p:nvSpPr>
          <p:cNvPr id="10243" name="Rectangle 3"/>
          <p:cNvSpPr>
            <a:spLocks noGrp="1" noChangeArrowheads="1"/>
          </p:cNvSpPr>
          <p:nvPr>
            <p:ph type="body" sz="half" idx="1"/>
          </p:nvPr>
        </p:nvSpPr>
        <p:spPr>
          <a:xfrm>
            <a:off x="685800" y="2057400"/>
            <a:ext cx="4037013" cy="4190999"/>
          </a:xfrm>
        </p:spPr>
        <p:txBody>
          <a:bodyPr>
            <a:normAutofit lnSpcReduction="10000"/>
          </a:bodyPr>
          <a:lstStyle/>
          <a:p>
            <a:pPr marL="0" indent="0">
              <a:buClr>
                <a:srgbClr val="3333FF"/>
              </a:buClr>
              <a:buNone/>
            </a:pPr>
            <a:r>
              <a:rPr lang="en-US" sz="2400" b="1" dirty="0">
                <a:solidFill>
                  <a:schemeClr val="accent4">
                    <a:lumMod val="75000"/>
                  </a:schemeClr>
                </a:solidFill>
              </a:rPr>
              <a:t>In 2000, expanded from Sevier County &amp; launched nationwide replication</a:t>
            </a:r>
          </a:p>
          <a:p>
            <a:pPr marL="0" indent="0">
              <a:buClr>
                <a:srgbClr val="3333FF"/>
              </a:buClr>
              <a:buNone/>
            </a:pPr>
            <a:endParaRPr lang="en-US" sz="2400" b="1" dirty="0" smtClean="0">
              <a:solidFill>
                <a:schemeClr val="accent4">
                  <a:lumMod val="75000"/>
                </a:schemeClr>
              </a:solidFill>
            </a:endParaRPr>
          </a:p>
          <a:p>
            <a:pPr marL="0" indent="0">
              <a:buClr>
                <a:srgbClr val="3333FF"/>
              </a:buClr>
              <a:buNone/>
            </a:pPr>
            <a:r>
              <a:rPr lang="en-US" sz="2400" b="1" dirty="0" smtClean="0">
                <a:solidFill>
                  <a:schemeClr val="accent4">
                    <a:lumMod val="75000"/>
                  </a:schemeClr>
                </a:solidFill>
              </a:rPr>
              <a:t>Launched </a:t>
            </a:r>
            <a:r>
              <a:rPr lang="en-US" sz="2400" b="1" dirty="0">
                <a:solidFill>
                  <a:schemeClr val="accent4">
                    <a:lumMod val="75000"/>
                  </a:schemeClr>
                </a:solidFill>
              </a:rPr>
              <a:t>in Canada in 2006</a:t>
            </a:r>
          </a:p>
          <a:p>
            <a:pPr marL="0" indent="0">
              <a:buClr>
                <a:srgbClr val="3333FF"/>
              </a:buClr>
              <a:buNone/>
            </a:pPr>
            <a:endParaRPr lang="en-US" sz="2400" b="1" dirty="0"/>
          </a:p>
          <a:p>
            <a:pPr marL="0" indent="0">
              <a:buClr>
                <a:srgbClr val="3333FF"/>
              </a:buClr>
              <a:buNone/>
            </a:pPr>
            <a:r>
              <a:rPr lang="en-US" sz="2400" b="1" dirty="0">
                <a:solidFill>
                  <a:schemeClr val="accent4">
                    <a:lumMod val="75000"/>
                  </a:schemeClr>
                </a:solidFill>
              </a:rPr>
              <a:t>Launched in UK in </a:t>
            </a:r>
            <a:r>
              <a:rPr lang="en-US" sz="2400" b="1" dirty="0" smtClean="0">
                <a:solidFill>
                  <a:schemeClr val="accent4">
                    <a:lumMod val="75000"/>
                  </a:schemeClr>
                </a:solidFill>
              </a:rPr>
              <a:t>2007</a:t>
            </a:r>
          </a:p>
          <a:p>
            <a:pPr marL="0" indent="0">
              <a:buClr>
                <a:srgbClr val="3333FF"/>
              </a:buClr>
              <a:buNone/>
            </a:pPr>
            <a:endParaRPr lang="en-US" sz="2400" b="1" dirty="0" smtClean="0">
              <a:solidFill>
                <a:schemeClr val="accent4">
                  <a:lumMod val="75000"/>
                </a:schemeClr>
              </a:solidFill>
            </a:endParaRPr>
          </a:p>
          <a:p>
            <a:pPr marL="0" indent="0">
              <a:buClr>
                <a:srgbClr val="3333FF"/>
              </a:buClr>
              <a:buNone/>
            </a:pPr>
            <a:r>
              <a:rPr lang="en-US" b="1" dirty="0" smtClean="0">
                <a:solidFill>
                  <a:schemeClr val="accent4">
                    <a:lumMod val="75000"/>
                  </a:schemeClr>
                </a:solidFill>
              </a:rPr>
              <a:t>Now also serving Australia</a:t>
            </a:r>
            <a:endParaRPr lang="en-US" sz="2400" b="1" dirty="0">
              <a:solidFill>
                <a:schemeClr val="accent4">
                  <a:lumMod val="75000"/>
                </a:schemeClr>
              </a:solidFill>
            </a:endParaRPr>
          </a:p>
        </p:txBody>
      </p:sp>
      <p:sp>
        <p:nvSpPr>
          <p:cNvPr id="3" name="TextBox 2"/>
          <p:cNvSpPr txBox="1"/>
          <p:nvPr/>
        </p:nvSpPr>
        <p:spPr>
          <a:xfrm>
            <a:off x="4875213" y="4152899"/>
            <a:ext cx="3733800" cy="1938992"/>
          </a:xfrm>
          <a:prstGeom prst="rect">
            <a:avLst/>
          </a:prstGeom>
          <a:noFill/>
          <a:ln>
            <a:solidFill>
              <a:schemeClr val="accent1"/>
            </a:solidFill>
          </a:ln>
        </p:spPr>
        <p:txBody>
          <a:bodyPr wrap="square" rtlCol="0">
            <a:spAutoFit/>
          </a:bodyPr>
          <a:lstStyle/>
          <a:p>
            <a:r>
              <a:rPr lang="en-US" sz="2400" b="1" dirty="0" smtClean="0">
                <a:solidFill>
                  <a:schemeClr val="accent4">
                    <a:lumMod val="75000"/>
                  </a:schemeClr>
                </a:solidFill>
                <a:latin typeface="+mj-lt"/>
              </a:rPr>
              <a:t>As of 2017 over 1 million US children served.</a:t>
            </a:r>
          </a:p>
          <a:p>
            <a:endParaRPr lang="en-US" sz="2400" b="1" dirty="0">
              <a:solidFill>
                <a:schemeClr val="accent4">
                  <a:lumMod val="75000"/>
                </a:schemeClr>
              </a:solidFill>
              <a:latin typeface="+mj-lt"/>
            </a:endParaRPr>
          </a:p>
          <a:p>
            <a:r>
              <a:rPr lang="en-US" sz="2400" b="1" dirty="0" smtClean="0">
                <a:solidFill>
                  <a:schemeClr val="accent4">
                    <a:lumMod val="75000"/>
                  </a:schemeClr>
                </a:solidFill>
                <a:latin typeface="+mj-lt"/>
              </a:rPr>
              <a:t>Globally nearly 93 million books mailed to date</a:t>
            </a:r>
            <a:endParaRPr lang="en-US" sz="2400" b="1" dirty="0">
              <a:solidFill>
                <a:schemeClr val="accent4">
                  <a:lumMod val="75000"/>
                </a:schemeClr>
              </a:solidFill>
              <a:latin typeface="+mj-lt"/>
            </a:endParaRPr>
          </a:p>
        </p:txBody>
      </p:sp>
      <p:pic>
        <p:nvPicPr>
          <p:cNvPr id="8" name="Content Placeholder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bwMode="auto">
          <a:xfrm>
            <a:off x="4722813" y="1828800"/>
            <a:ext cx="3810000" cy="202308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4988" y="609600"/>
            <a:ext cx="8229600" cy="1143000"/>
          </a:xfrm>
          <a:noFill/>
          <a:ln/>
        </p:spPr>
        <p:txBody>
          <a:bodyPr/>
          <a:lstStyle/>
          <a:p>
            <a:r>
              <a:rPr lang="en-US" sz="3800" b="1" dirty="0">
                <a:solidFill>
                  <a:schemeClr val="accent4">
                    <a:lumMod val="75000"/>
                  </a:schemeClr>
                </a:solidFill>
                <a:effectLst>
                  <a:outerShdw blurRad="38100" dist="38100" dir="2700000" algn="tl">
                    <a:srgbClr val="C0C0C0"/>
                  </a:outerShdw>
                </a:effectLst>
              </a:rPr>
              <a:t>How </a:t>
            </a:r>
            <a:r>
              <a:rPr lang="en-US" sz="3800" b="1" dirty="0" smtClean="0">
                <a:solidFill>
                  <a:schemeClr val="accent4">
                    <a:lumMod val="75000"/>
                  </a:schemeClr>
                </a:solidFill>
                <a:effectLst>
                  <a:outerShdw blurRad="38100" dist="38100" dir="2700000" algn="tl">
                    <a:srgbClr val="C0C0C0"/>
                  </a:outerShdw>
                </a:effectLst>
              </a:rPr>
              <a:t>the </a:t>
            </a:r>
            <a:r>
              <a:rPr lang="en-US" sz="3800" b="1" dirty="0">
                <a:solidFill>
                  <a:schemeClr val="accent4">
                    <a:lumMod val="75000"/>
                  </a:schemeClr>
                </a:solidFill>
                <a:effectLst>
                  <a:outerShdw blurRad="38100" dist="38100" dir="2700000" algn="tl">
                    <a:srgbClr val="C0C0C0"/>
                  </a:outerShdw>
                </a:effectLst>
              </a:rPr>
              <a:t>Program </a:t>
            </a:r>
            <a:r>
              <a:rPr lang="en-US" sz="3800" b="1" dirty="0" smtClean="0">
                <a:solidFill>
                  <a:schemeClr val="accent4">
                    <a:lumMod val="75000"/>
                  </a:schemeClr>
                </a:solidFill>
                <a:effectLst>
                  <a:outerShdw blurRad="38100" dist="38100" dir="2700000" algn="tl">
                    <a:srgbClr val="C0C0C0"/>
                  </a:outerShdw>
                </a:effectLst>
              </a:rPr>
              <a:t>Works…</a:t>
            </a:r>
            <a:endParaRPr lang="en-US" sz="3800" b="1" dirty="0">
              <a:solidFill>
                <a:schemeClr val="accent4">
                  <a:lumMod val="75000"/>
                </a:schemeClr>
              </a:solidFill>
              <a:effectLst>
                <a:outerShdw blurRad="38100" dist="38100" dir="2700000" algn="tl">
                  <a:srgbClr val="C0C0C0"/>
                </a:outerShdw>
              </a:effectLst>
            </a:endParaRPr>
          </a:p>
        </p:txBody>
      </p:sp>
      <p:pic>
        <p:nvPicPr>
          <p:cNvPr id="12291" name="Picture 3" descr="Little girl"/>
          <p:cNvPicPr>
            <a:picLocks noGrp="1" noChangeAspect="1" noChangeArrowheads="1"/>
          </p:cNvPicPr>
          <p:nvPr>
            <p:ph type="clipArt" sz="half" idx="1"/>
          </p:nvPr>
        </p:nvPicPr>
        <p:blipFill>
          <a:blip r:embed="rId3" cstate="print"/>
          <a:stretch>
            <a:fillRect/>
          </a:stretch>
        </p:blipFill>
        <p:spPr>
          <a:xfrm>
            <a:off x="457200" y="2394600"/>
            <a:ext cx="4038600" cy="2937163"/>
          </a:xfrm>
          <a:noFill/>
          <a:ln/>
        </p:spPr>
      </p:pic>
      <p:sp>
        <p:nvSpPr>
          <p:cNvPr id="12292" name="Rectangle 4"/>
          <p:cNvSpPr>
            <a:spLocks noGrp="1" noChangeArrowheads="1"/>
          </p:cNvSpPr>
          <p:nvPr>
            <p:ph type="body" sz="half" idx="2"/>
          </p:nvPr>
        </p:nvSpPr>
        <p:spPr>
          <a:xfrm>
            <a:off x="4572000" y="1905000"/>
            <a:ext cx="3960812" cy="4191000"/>
          </a:xfrm>
        </p:spPr>
        <p:txBody>
          <a:bodyPr/>
          <a:lstStyle/>
          <a:p>
            <a:pPr marL="0" indent="0">
              <a:buClr>
                <a:srgbClr val="3333FF"/>
              </a:buClr>
              <a:buNone/>
            </a:pPr>
            <a:r>
              <a:rPr lang="en-US" sz="2000" b="1" dirty="0">
                <a:solidFill>
                  <a:schemeClr val="accent4">
                    <a:lumMod val="75000"/>
                  </a:schemeClr>
                </a:solidFill>
              </a:rPr>
              <a:t>The Dollywood Foundation partners with communities willing to bring this gift to the children of their area</a:t>
            </a:r>
          </a:p>
          <a:p>
            <a:pPr>
              <a:buClr>
                <a:srgbClr val="3333FF"/>
              </a:buClr>
              <a:buSzPct val="75000"/>
              <a:buFontTx/>
              <a:buChar char="o"/>
            </a:pPr>
            <a:endParaRPr lang="en-US" sz="1800" b="1" dirty="0" smtClean="0">
              <a:solidFill>
                <a:schemeClr val="accent4">
                  <a:lumMod val="75000"/>
                </a:schemeClr>
              </a:solidFill>
            </a:endParaRPr>
          </a:p>
          <a:p>
            <a:pPr>
              <a:buClr>
                <a:srgbClr val="3333FF"/>
              </a:buClr>
              <a:buSzPct val="75000"/>
              <a:buFontTx/>
              <a:buChar char="o"/>
            </a:pPr>
            <a:endParaRPr lang="en-US" sz="1800" b="1" dirty="0">
              <a:solidFill>
                <a:schemeClr val="accent4">
                  <a:lumMod val="75000"/>
                </a:schemeClr>
              </a:solidFill>
            </a:endParaRPr>
          </a:p>
          <a:p>
            <a:pPr marL="0" indent="0">
              <a:buClr>
                <a:srgbClr val="3333FF"/>
              </a:buClr>
              <a:buNone/>
            </a:pPr>
            <a:r>
              <a:rPr lang="en-US" sz="2000" b="1" dirty="0">
                <a:solidFill>
                  <a:schemeClr val="accent4">
                    <a:lumMod val="75000"/>
                  </a:schemeClr>
                </a:solidFill>
              </a:rPr>
              <a:t>Children who are registered with the program receive a free, age appropriate book each month from birth until the age of 5</a:t>
            </a:r>
          </a:p>
          <a:p>
            <a:pPr>
              <a:buClr>
                <a:srgbClr val="3333FF"/>
              </a:buClr>
              <a:buSzPct val="75000"/>
              <a:buFontTx/>
              <a:buChar char="o"/>
            </a:pPr>
            <a:endParaRPr lang="en-US" sz="1800" b="1"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4.1"/>
</p:tagLst>
</file>

<file path=ppt/tags/tag2.xml><?xml version="1.0" encoding="utf-8"?>
<p:tagLst xmlns:a="http://schemas.openxmlformats.org/drawingml/2006/main" xmlns:r="http://schemas.openxmlformats.org/officeDocument/2006/relationships" xmlns:p="http://schemas.openxmlformats.org/presentationml/2006/main">
  <p:tag name="TIMING" val="|12.6|4.1"/>
</p:tagLst>
</file>

<file path=ppt/tags/tag3.xml><?xml version="1.0" encoding="utf-8"?>
<p:tagLst xmlns:a="http://schemas.openxmlformats.org/drawingml/2006/main" xmlns:r="http://schemas.openxmlformats.org/officeDocument/2006/relationships" xmlns:p="http://schemas.openxmlformats.org/presentationml/2006/main">
  <p:tag name="TIMING" val="|12.6|4.1"/>
</p:tagLst>
</file>

<file path=ppt/tags/tag4.xml><?xml version="1.0" encoding="utf-8"?>
<p:tagLst xmlns:a="http://schemas.openxmlformats.org/drawingml/2006/main" xmlns:r="http://schemas.openxmlformats.org/officeDocument/2006/relationships" xmlns:p="http://schemas.openxmlformats.org/presentationml/2006/main">
  <p:tag name="TIMING" val="|12.6|4.1"/>
</p:tagLst>
</file>

<file path=ppt/tags/tag5.xml><?xml version="1.0" encoding="utf-8"?>
<p:tagLst xmlns:a="http://schemas.openxmlformats.org/drawingml/2006/main" xmlns:r="http://schemas.openxmlformats.org/officeDocument/2006/relationships" xmlns:p="http://schemas.openxmlformats.org/presentationml/2006/main">
  <p:tag name="TIMING" val="|12.6|4.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636</TotalTime>
  <Words>1091</Words>
  <Application>Microsoft Office PowerPoint</Application>
  <PresentationFormat>On-screen Show (4:3)</PresentationFormat>
  <Paragraphs>175</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Organic</vt:lpstr>
      <vt:lpstr>Image File</vt:lpstr>
      <vt:lpstr>Hanover  Early Childhood  Council </vt:lpstr>
      <vt:lpstr>Hanover  Early Childhood  Council </vt:lpstr>
      <vt:lpstr>Hanover  Early Childhood  Council </vt:lpstr>
      <vt:lpstr>Hanover  Early Childhood  Council </vt:lpstr>
      <vt:lpstr>  Dolly and Rotary International</vt:lpstr>
      <vt:lpstr>Slide 6</vt:lpstr>
      <vt:lpstr>Background</vt:lpstr>
      <vt:lpstr>From Grassroots Project  to Global Movement</vt:lpstr>
      <vt:lpstr>How the Program Works…</vt:lpstr>
      <vt:lpstr>Slide 10</vt:lpstr>
      <vt:lpstr>What are the Benefits?</vt:lpstr>
      <vt:lpstr>  The Cost…</vt:lpstr>
      <vt:lpstr>Project Target …</vt:lpstr>
      <vt:lpstr>Your Part…</vt:lpstr>
      <vt:lpstr> Join Us…Impact Literacy  &amp; Competency  In our Community</vt:lpstr>
      <vt:lpstr>Rotary Club of Herndon</vt:lpstr>
      <vt:lpstr>Project Target …</vt:lpstr>
    </vt:vector>
  </TitlesOfParts>
  <Company>NCS Customer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 USER</dc:creator>
  <cp:lastModifiedBy>JoAnn</cp:lastModifiedBy>
  <cp:revision>59</cp:revision>
  <dcterms:created xsi:type="dcterms:W3CDTF">2010-05-01T03:15:56Z</dcterms:created>
  <dcterms:modified xsi:type="dcterms:W3CDTF">2017-10-18T20:22:19Z</dcterms:modified>
</cp:coreProperties>
</file>